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82" r:id="rId5"/>
    <p:sldMasterId id="2147483995" r:id="rId6"/>
  </p:sldMasterIdLst>
  <p:notesMasterIdLst>
    <p:notesMasterId r:id="rId40"/>
  </p:notesMasterIdLst>
  <p:handoutMasterIdLst>
    <p:handoutMasterId r:id="rId41"/>
  </p:handoutMasterIdLst>
  <p:sldIdLst>
    <p:sldId id="968" r:id="rId7"/>
    <p:sldId id="964" r:id="rId8"/>
    <p:sldId id="897" r:id="rId9"/>
    <p:sldId id="945" r:id="rId10"/>
    <p:sldId id="963" r:id="rId11"/>
    <p:sldId id="915" r:id="rId12"/>
    <p:sldId id="916" r:id="rId13"/>
    <p:sldId id="917" r:id="rId14"/>
    <p:sldId id="918" r:id="rId15"/>
    <p:sldId id="919" r:id="rId16"/>
    <p:sldId id="920" r:id="rId17"/>
    <p:sldId id="962" r:id="rId18"/>
    <p:sldId id="894" r:id="rId19"/>
    <p:sldId id="952" r:id="rId20"/>
    <p:sldId id="922" r:id="rId21"/>
    <p:sldId id="926" r:id="rId22"/>
    <p:sldId id="933" r:id="rId23"/>
    <p:sldId id="921" r:id="rId24"/>
    <p:sldId id="953" r:id="rId25"/>
    <p:sldId id="954" r:id="rId26"/>
    <p:sldId id="955" r:id="rId27"/>
    <p:sldId id="956" r:id="rId28"/>
    <p:sldId id="957" r:id="rId29"/>
    <p:sldId id="958" r:id="rId30"/>
    <p:sldId id="884" r:id="rId31"/>
    <p:sldId id="886" r:id="rId32"/>
    <p:sldId id="959" r:id="rId33"/>
    <p:sldId id="901" r:id="rId34"/>
    <p:sldId id="902" r:id="rId35"/>
    <p:sldId id="903" r:id="rId36"/>
    <p:sldId id="904" r:id="rId37"/>
    <p:sldId id="946" r:id="rId38"/>
    <p:sldId id="925" r:id="rId39"/>
  </p:sldIdLst>
  <p:sldSz cx="10972800" cy="6172200"/>
  <p:notesSz cx="7010400" cy="9296400"/>
  <p:defaultTextStyle>
    <a:defPPr>
      <a:defRPr lang="en-US"/>
    </a:defPPr>
    <a:lvl1pPr algn="l" defTabSz="4571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128" algn="l" defTabSz="4571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256" algn="l" defTabSz="4571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382" algn="l" defTabSz="4571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507" algn="l" defTabSz="45712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634" algn="l" defTabSz="914256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2762" algn="l" defTabSz="914256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199888" algn="l" defTabSz="914256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014" algn="l" defTabSz="914256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  <p15:guide id="7" orient="horz" pos="3190">
          <p15:clr>
            <a:srgbClr val="A4A3A4"/>
          </p15:clr>
        </p15:guide>
        <p15:guide id="8" orient="horz" pos="9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E68250"/>
    <a:srgbClr val="D1FF7D"/>
    <a:srgbClr val="B8FF3C"/>
    <a:srgbClr val="99CCFF"/>
    <a:srgbClr val="7030A0"/>
    <a:srgbClr val="5A5A5A"/>
    <a:srgbClr val="4E7A00"/>
    <a:srgbClr val="E26D3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1959" autoAdjust="0"/>
  </p:normalViewPr>
  <p:slideViewPr>
    <p:cSldViewPr snapToGrid="0">
      <p:cViewPr varScale="1">
        <p:scale>
          <a:sx n="107" d="100"/>
          <a:sy n="107" d="100"/>
        </p:scale>
        <p:origin x="-384" y="-72"/>
      </p:cViewPr>
      <p:guideLst>
        <p:guide orient="horz" pos="1316"/>
        <p:guide orient="horz" pos="3050"/>
        <p:guide orient="horz" pos="3189"/>
        <p:guide orient="horz" pos="975"/>
        <p:guide orient="horz" pos="3190"/>
        <p:guide orient="horz" pos="976"/>
        <p:guide pos="5455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0"/>
    </p:cViewPr>
  </p:sorterViewPr>
  <p:notesViewPr>
    <p:cSldViewPr snapToGrid="0">
      <p:cViewPr varScale="1">
        <p:scale>
          <a:sx n="79" d="100"/>
          <a:sy n="79" d="100"/>
        </p:scale>
        <p:origin x="328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Users\nil\Dropbox%20(Nvidia)\Projects\FF2-Fine-Grained-DRAM-Studies\paper\micro17\REVISION\data\Results_pape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nil\Dropbox%20(Nvidia)\Projects\FF2-Fine-Grained-DRAM-Studies\paper\micro17\REVISION\data\Results_pape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278972329005098E-2"/>
          <c:y val="5.65161125692622E-2"/>
          <c:w val="0.92709064125718899"/>
          <c:h val="0.60907042869641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'Energy Breakdown Plot (2)'!$B$133</c:f>
              <c:strCache>
                <c:ptCount val="1"/>
                <c:pt idx="0">
                  <c:v>Activation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'Energy Breakdown Plot (2)'!$A$134:$A$212</c:f>
              <c:strCache>
                <c:ptCount val="78"/>
                <c:pt idx="0">
                  <c:v>sssp</c:v>
                </c:pt>
                <c:pt idx="3">
                  <c:v>MCB</c:v>
                </c:pt>
                <c:pt idx="6">
                  <c:v>dmr</c:v>
                </c:pt>
                <c:pt idx="9">
                  <c:v>Nekbone</c:v>
                </c:pt>
                <c:pt idx="12">
                  <c:v>CoMD</c:v>
                </c:pt>
                <c:pt idx="15">
                  <c:v>heartwall</c:v>
                </c:pt>
                <c:pt idx="18">
                  <c:v>backprop</c:v>
                </c:pt>
                <c:pt idx="19">
                  <c:v> </c:v>
                </c:pt>
                <c:pt idx="21">
                  <c:v>GoogLeNet</c:v>
                </c:pt>
                <c:pt idx="24">
                  <c:v>hotspot</c:v>
                </c:pt>
                <c:pt idx="27">
                  <c:v>b+tree</c:v>
                </c:pt>
                <c:pt idx="28">
                  <c:v> </c:v>
                </c:pt>
                <c:pt idx="30">
                  <c:v>pathfinder</c:v>
                </c:pt>
                <c:pt idx="33">
                  <c:v>srad_v1</c:v>
                </c:pt>
                <c:pt idx="35">
                  <c:v> </c:v>
                </c:pt>
                <c:pt idx="36">
                  <c:v>lavaMD</c:v>
                </c:pt>
                <c:pt idx="40">
                  <c:v>GUPS</c:v>
                </c:pt>
                <c:pt idx="43">
                  <c:v>nw</c:v>
                </c:pt>
                <c:pt idx="44">
                  <c:v> </c:v>
                </c:pt>
                <c:pt idx="46">
                  <c:v>bfs</c:v>
                </c:pt>
                <c:pt idx="48">
                  <c:v> </c:v>
                </c:pt>
                <c:pt idx="49">
                  <c:v>sp</c:v>
                </c:pt>
                <c:pt idx="50">
                  <c:v> </c:v>
                </c:pt>
                <c:pt idx="52">
                  <c:v>streamcluster</c:v>
                </c:pt>
                <c:pt idx="55">
                  <c:v>mst</c:v>
                </c:pt>
                <c:pt idx="58">
                  <c:v>HPGMG</c:v>
                </c:pt>
                <c:pt idx="60">
                  <c:v> </c:v>
                </c:pt>
                <c:pt idx="61">
                  <c:v>kmeans</c:v>
                </c:pt>
                <c:pt idx="64">
                  <c:v>MiniAMR</c:v>
                </c:pt>
                <c:pt idx="65">
                  <c:v> </c:v>
                </c:pt>
                <c:pt idx="67">
                  <c:v>STREAM</c:v>
                </c:pt>
                <c:pt idx="70">
                  <c:v>lulesh</c:v>
                </c:pt>
                <c:pt idx="71">
                  <c:v> </c:v>
                </c:pt>
                <c:pt idx="72">
                  <c:v> </c:v>
                </c:pt>
                <c:pt idx="73">
                  <c:v>srad_v2</c:v>
                </c:pt>
                <c:pt idx="77">
                  <c:v>Avg.</c:v>
                </c:pt>
              </c:strCache>
            </c:strRef>
          </c:cat>
          <c:val>
            <c:numRef>
              <c:f>'Energy Breakdown Plot (2)'!$B$134:$B$212</c:f>
              <c:numCache>
                <c:formatCode>General</c:formatCode>
                <c:ptCount val="79"/>
                <c:pt idx="0">
                  <c:v>2.542812117563126</c:v>
                </c:pt>
                <c:pt idx="1">
                  <c:v>0.67899552938588403</c:v>
                </c:pt>
                <c:pt idx="3">
                  <c:v>2.556035571953204</c:v>
                </c:pt>
                <c:pt idx="4">
                  <c:v>0.88911159934087503</c:v>
                </c:pt>
                <c:pt idx="6">
                  <c:v>3.014338697506274</c:v>
                </c:pt>
                <c:pt idx="7">
                  <c:v>0.74413466373266202</c:v>
                </c:pt>
                <c:pt idx="9">
                  <c:v>0.94123041799999996</c:v>
                </c:pt>
                <c:pt idx="10">
                  <c:v>0.29065600000000003</c:v>
                </c:pt>
                <c:pt idx="12">
                  <c:v>0.744008</c:v>
                </c:pt>
                <c:pt idx="13">
                  <c:v>0.369726</c:v>
                </c:pt>
                <c:pt idx="15">
                  <c:v>1.1904165410000001</c:v>
                </c:pt>
                <c:pt idx="16">
                  <c:v>0.30038999999999999</c:v>
                </c:pt>
                <c:pt idx="18">
                  <c:v>0.55000000000000004</c:v>
                </c:pt>
                <c:pt idx="19">
                  <c:v>0.20699999999999999</c:v>
                </c:pt>
                <c:pt idx="21">
                  <c:v>0.37652709600000001</c:v>
                </c:pt>
                <c:pt idx="22">
                  <c:v>0.16500000000000001</c:v>
                </c:pt>
                <c:pt idx="24">
                  <c:v>0.17442379799999999</c:v>
                </c:pt>
                <c:pt idx="25">
                  <c:v>0.14099999999999999</c:v>
                </c:pt>
                <c:pt idx="27">
                  <c:v>0.62722999999999995</c:v>
                </c:pt>
                <c:pt idx="28">
                  <c:v>0.162215</c:v>
                </c:pt>
                <c:pt idx="30">
                  <c:v>0.14888999999999999</c:v>
                </c:pt>
                <c:pt idx="31">
                  <c:v>0.126</c:v>
                </c:pt>
                <c:pt idx="33">
                  <c:v>0.50219009999999997</c:v>
                </c:pt>
                <c:pt idx="34">
                  <c:v>0.21299999999999999</c:v>
                </c:pt>
                <c:pt idx="36">
                  <c:v>0.52266000000000001</c:v>
                </c:pt>
                <c:pt idx="37">
                  <c:v>0.24049999999999999</c:v>
                </c:pt>
                <c:pt idx="39">
                  <c:v>0</c:v>
                </c:pt>
                <c:pt idx="40">
                  <c:v>3.9811999999999999</c:v>
                </c:pt>
                <c:pt idx="41">
                  <c:v>0.998</c:v>
                </c:pt>
                <c:pt idx="43">
                  <c:v>2.4811999999999999</c:v>
                </c:pt>
                <c:pt idx="44">
                  <c:v>0.63361800000000001</c:v>
                </c:pt>
                <c:pt idx="46">
                  <c:v>2.0790000000000002</c:v>
                </c:pt>
                <c:pt idx="47">
                  <c:v>0.69699999999999995</c:v>
                </c:pt>
                <c:pt idx="49">
                  <c:v>1.8819999999999999</c:v>
                </c:pt>
                <c:pt idx="50">
                  <c:v>0.82799999999999996</c:v>
                </c:pt>
                <c:pt idx="52">
                  <c:v>0.74392400000000003</c:v>
                </c:pt>
                <c:pt idx="53">
                  <c:v>0.3211</c:v>
                </c:pt>
                <c:pt idx="55">
                  <c:v>0.81499999999999995</c:v>
                </c:pt>
                <c:pt idx="56">
                  <c:v>0.317</c:v>
                </c:pt>
                <c:pt idx="58">
                  <c:v>0.41599999999999998</c:v>
                </c:pt>
                <c:pt idx="59">
                  <c:v>0.193</c:v>
                </c:pt>
                <c:pt idx="61">
                  <c:v>1.254</c:v>
                </c:pt>
                <c:pt idx="62">
                  <c:v>0.54500000000000004</c:v>
                </c:pt>
                <c:pt idx="64">
                  <c:v>1.0089999999999999</c:v>
                </c:pt>
                <c:pt idx="65">
                  <c:v>0.32200000000000001</c:v>
                </c:pt>
                <c:pt idx="67">
                  <c:v>0.37130000000000002</c:v>
                </c:pt>
                <c:pt idx="68">
                  <c:v>0.24149999999999999</c:v>
                </c:pt>
                <c:pt idx="70">
                  <c:v>0.43990000000000001</c:v>
                </c:pt>
                <c:pt idx="71">
                  <c:v>0.20197618164</c:v>
                </c:pt>
                <c:pt idx="73">
                  <c:v>0.4304</c:v>
                </c:pt>
                <c:pt idx="74">
                  <c:v>0.25600000000000001</c:v>
                </c:pt>
                <c:pt idx="77">
                  <c:v>1.1946099999999999</c:v>
                </c:pt>
                <c:pt idx="78">
                  <c:v>0.40699999999999997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F0-4DF0-9501-72780A1CFBEA}"/>
            </c:ext>
          </c:extLst>
        </c:ser>
        <c:ser>
          <c:idx val="1"/>
          <c:order val="1"/>
          <c:tx>
            <c:strRef>
              <c:f>'Energy Breakdown Plot (2)'!$C$133</c:f>
              <c:strCache>
                <c:ptCount val="1"/>
                <c:pt idx="0">
                  <c:v>Data Movement</c:v>
                </c:pt>
              </c:strCache>
            </c:strRef>
          </c:tx>
          <c:spPr>
            <a:solidFill>
              <a:srgbClr val="0071C5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'Energy Breakdown Plot (2)'!$A$134:$A$212</c:f>
              <c:strCache>
                <c:ptCount val="78"/>
                <c:pt idx="0">
                  <c:v>sssp</c:v>
                </c:pt>
                <c:pt idx="3">
                  <c:v>MCB</c:v>
                </c:pt>
                <c:pt idx="6">
                  <c:v>dmr</c:v>
                </c:pt>
                <c:pt idx="9">
                  <c:v>Nekbone</c:v>
                </c:pt>
                <c:pt idx="12">
                  <c:v>CoMD</c:v>
                </c:pt>
                <c:pt idx="15">
                  <c:v>heartwall</c:v>
                </c:pt>
                <c:pt idx="18">
                  <c:v>backprop</c:v>
                </c:pt>
                <c:pt idx="19">
                  <c:v> </c:v>
                </c:pt>
                <c:pt idx="21">
                  <c:v>GoogLeNet</c:v>
                </c:pt>
                <c:pt idx="24">
                  <c:v>hotspot</c:v>
                </c:pt>
                <c:pt idx="27">
                  <c:v>b+tree</c:v>
                </c:pt>
                <c:pt idx="28">
                  <c:v> </c:v>
                </c:pt>
                <c:pt idx="30">
                  <c:v>pathfinder</c:v>
                </c:pt>
                <c:pt idx="33">
                  <c:v>srad_v1</c:v>
                </c:pt>
                <c:pt idx="35">
                  <c:v> </c:v>
                </c:pt>
                <c:pt idx="36">
                  <c:v>lavaMD</c:v>
                </c:pt>
                <c:pt idx="40">
                  <c:v>GUPS</c:v>
                </c:pt>
                <c:pt idx="43">
                  <c:v>nw</c:v>
                </c:pt>
                <c:pt idx="44">
                  <c:v> </c:v>
                </c:pt>
                <c:pt idx="46">
                  <c:v>bfs</c:v>
                </c:pt>
                <c:pt idx="48">
                  <c:v> </c:v>
                </c:pt>
                <c:pt idx="49">
                  <c:v>sp</c:v>
                </c:pt>
                <c:pt idx="50">
                  <c:v> </c:v>
                </c:pt>
                <c:pt idx="52">
                  <c:v>streamcluster</c:v>
                </c:pt>
                <c:pt idx="55">
                  <c:v>mst</c:v>
                </c:pt>
                <c:pt idx="58">
                  <c:v>HPGMG</c:v>
                </c:pt>
                <c:pt idx="60">
                  <c:v> </c:v>
                </c:pt>
                <c:pt idx="61">
                  <c:v>kmeans</c:v>
                </c:pt>
                <c:pt idx="64">
                  <c:v>MiniAMR</c:v>
                </c:pt>
                <c:pt idx="65">
                  <c:v> </c:v>
                </c:pt>
                <c:pt idx="67">
                  <c:v>STREAM</c:v>
                </c:pt>
                <c:pt idx="70">
                  <c:v>lulesh</c:v>
                </c:pt>
                <c:pt idx="71">
                  <c:v> </c:v>
                </c:pt>
                <c:pt idx="72">
                  <c:v> </c:v>
                </c:pt>
                <c:pt idx="73">
                  <c:v>srad_v2</c:v>
                </c:pt>
                <c:pt idx="77">
                  <c:v>Avg.</c:v>
                </c:pt>
              </c:strCache>
            </c:strRef>
          </c:cat>
          <c:val>
            <c:numRef>
              <c:f>'Energy Breakdown Plot (2)'!$C$134:$C$212</c:f>
              <c:numCache>
                <c:formatCode>General</c:formatCode>
                <c:ptCount val="79"/>
                <c:pt idx="0">
                  <c:v>2.3395142155695261</c:v>
                </c:pt>
                <c:pt idx="1">
                  <c:v>1.1293093171961659</c:v>
                </c:pt>
                <c:pt idx="3">
                  <c:v>2.1745295558194822</c:v>
                </c:pt>
                <c:pt idx="4">
                  <c:v>1.137630896414523</c:v>
                </c:pt>
                <c:pt idx="6">
                  <c:v>1.925371029656662</c:v>
                </c:pt>
                <c:pt idx="7">
                  <c:v>1.1057322052432479</c:v>
                </c:pt>
                <c:pt idx="9">
                  <c:v>2.6384783125677931</c:v>
                </c:pt>
                <c:pt idx="10">
                  <c:v>1.19747527779387</c:v>
                </c:pt>
                <c:pt idx="12">
                  <c:v>2.5910306311378308</c:v>
                </c:pt>
                <c:pt idx="13">
                  <c:v>1.186145912391481</c:v>
                </c:pt>
                <c:pt idx="15">
                  <c:v>2.0732976805551302</c:v>
                </c:pt>
                <c:pt idx="16">
                  <c:v>1.11501270594436</c:v>
                </c:pt>
                <c:pt idx="18">
                  <c:v>2.3114882631491418</c:v>
                </c:pt>
                <c:pt idx="19">
                  <c:v>1.148207975173444</c:v>
                </c:pt>
                <c:pt idx="21">
                  <c:v>2.21</c:v>
                </c:pt>
                <c:pt idx="22">
                  <c:v>1.137</c:v>
                </c:pt>
                <c:pt idx="24">
                  <c:v>2.1800000000000002</c:v>
                </c:pt>
                <c:pt idx="25">
                  <c:v>1.1132654314210431</c:v>
                </c:pt>
                <c:pt idx="27">
                  <c:v>1.9910000000000001</c:v>
                </c:pt>
                <c:pt idx="28">
                  <c:v>1.102428103982571</c:v>
                </c:pt>
                <c:pt idx="30">
                  <c:v>2.15</c:v>
                </c:pt>
                <c:pt idx="31">
                  <c:v>1.1403468281454081</c:v>
                </c:pt>
                <c:pt idx="33">
                  <c:v>1.84</c:v>
                </c:pt>
                <c:pt idx="34">
                  <c:v>1.0946207534183989</c:v>
                </c:pt>
                <c:pt idx="36">
                  <c:v>1.82</c:v>
                </c:pt>
                <c:pt idx="37">
                  <c:v>1.1018963812963849</c:v>
                </c:pt>
                <c:pt idx="39">
                  <c:v>0</c:v>
                </c:pt>
                <c:pt idx="40">
                  <c:v>2.21</c:v>
                </c:pt>
                <c:pt idx="41">
                  <c:v>1.137630896414523</c:v>
                </c:pt>
                <c:pt idx="43">
                  <c:v>2.5</c:v>
                </c:pt>
                <c:pt idx="44">
                  <c:v>1.1553148586674</c:v>
                </c:pt>
                <c:pt idx="46">
                  <c:v>2.21</c:v>
                </c:pt>
                <c:pt idx="47">
                  <c:v>1.1230722783770559</c:v>
                </c:pt>
                <c:pt idx="49">
                  <c:v>1.79</c:v>
                </c:pt>
                <c:pt idx="50">
                  <c:v>1.089240305925637</c:v>
                </c:pt>
                <c:pt idx="52">
                  <c:v>2.59</c:v>
                </c:pt>
                <c:pt idx="53">
                  <c:v>1.17960961350289</c:v>
                </c:pt>
                <c:pt idx="55">
                  <c:v>2.54</c:v>
                </c:pt>
                <c:pt idx="56">
                  <c:v>1.183120056302553</c:v>
                </c:pt>
                <c:pt idx="58">
                  <c:v>2.4900000000000002</c:v>
                </c:pt>
                <c:pt idx="59">
                  <c:v>1.191207980969671</c:v>
                </c:pt>
                <c:pt idx="61">
                  <c:v>1.81</c:v>
                </c:pt>
                <c:pt idx="62">
                  <c:v>1.0931933736721471</c:v>
                </c:pt>
                <c:pt idx="64">
                  <c:v>1.91</c:v>
                </c:pt>
                <c:pt idx="65">
                  <c:v>1.1935977362558401</c:v>
                </c:pt>
                <c:pt idx="67">
                  <c:v>2.21</c:v>
                </c:pt>
                <c:pt idx="68">
                  <c:v>1.137630896414523</c:v>
                </c:pt>
                <c:pt idx="70">
                  <c:v>1.97</c:v>
                </c:pt>
                <c:pt idx="71">
                  <c:v>1.1293269014399441</c:v>
                </c:pt>
                <c:pt idx="73">
                  <c:v>1.7</c:v>
                </c:pt>
                <c:pt idx="74">
                  <c:v>1.080066344383426</c:v>
                </c:pt>
                <c:pt idx="77">
                  <c:v>2.21</c:v>
                </c:pt>
                <c:pt idx="78">
                  <c:v>1.1299999999999999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F0-4DF0-9501-72780A1CFBEA}"/>
            </c:ext>
          </c:extLst>
        </c:ser>
        <c:ser>
          <c:idx val="2"/>
          <c:order val="2"/>
          <c:tx>
            <c:strRef>
              <c:f>'Energy Breakdown Plot (2)'!$D$133</c:f>
              <c:strCache>
                <c:ptCount val="1"/>
                <c:pt idx="0">
                  <c:v>I/O</c:v>
                </c:pt>
              </c:strCache>
            </c:strRef>
          </c:tx>
          <c:spPr>
            <a:solidFill>
              <a:srgbClr val="B3B3B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'Energy Breakdown Plot (2)'!$A$134:$A$212</c:f>
              <c:strCache>
                <c:ptCount val="78"/>
                <c:pt idx="0">
                  <c:v>sssp</c:v>
                </c:pt>
                <c:pt idx="3">
                  <c:v>MCB</c:v>
                </c:pt>
                <c:pt idx="6">
                  <c:v>dmr</c:v>
                </c:pt>
                <c:pt idx="9">
                  <c:v>Nekbone</c:v>
                </c:pt>
                <c:pt idx="12">
                  <c:v>CoMD</c:v>
                </c:pt>
                <c:pt idx="15">
                  <c:v>heartwall</c:v>
                </c:pt>
                <c:pt idx="18">
                  <c:v>backprop</c:v>
                </c:pt>
                <c:pt idx="19">
                  <c:v> </c:v>
                </c:pt>
                <c:pt idx="21">
                  <c:v>GoogLeNet</c:v>
                </c:pt>
                <c:pt idx="24">
                  <c:v>hotspot</c:v>
                </c:pt>
                <c:pt idx="27">
                  <c:v>b+tree</c:v>
                </c:pt>
                <c:pt idx="28">
                  <c:v> </c:v>
                </c:pt>
                <c:pt idx="30">
                  <c:v>pathfinder</c:v>
                </c:pt>
                <c:pt idx="33">
                  <c:v>srad_v1</c:v>
                </c:pt>
                <c:pt idx="35">
                  <c:v> </c:v>
                </c:pt>
                <c:pt idx="36">
                  <c:v>lavaMD</c:v>
                </c:pt>
                <c:pt idx="40">
                  <c:v>GUPS</c:v>
                </c:pt>
                <c:pt idx="43">
                  <c:v>nw</c:v>
                </c:pt>
                <c:pt idx="44">
                  <c:v> </c:v>
                </c:pt>
                <c:pt idx="46">
                  <c:v>bfs</c:v>
                </c:pt>
                <c:pt idx="48">
                  <c:v> </c:v>
                </c:pt>
                <c:pt idx="49">
                  <c:v>sp</c:v>
                </c:pt>
                <c:pt idx="50">
                  <c:v> </c:v>
                </c:pt>
                <c:pt idx="52">
                  <c:v>streamcluster</c:v>
                </c:pt>
                <c:pt idx="55">
                  <c:v>mst</c:v>
                </c:pt>
                <c:pt idx="58">
                  <c:v>HPGMG</c:v>
                </c:pt>
                <c:pt idx="60">
                  <c:v> </c:v>
                </c:pt>
                <c:pt idx="61">
                  <c:v>kmeans</c:v>
                </c:pt>
                <c:pt idx="64">
                  <c:v>MiniAMR</c:v>
                </c:pt>
                <c:pt idx="65">
                  <c:v> </c:v>
                </c:pt>
                <c:pt idx="67">
                  <c:v>STREAM</c:v>
                </c:pt>
                <c:pt idx="70">
                  <c:v>lulesh</c:v>
                </c:pt>
                <c:pt idx="71">
                  <c:v> </c:v>
                </c:pt>
                <c:pt idx="72">
                  <c:v> </c:v>
                </c:pt>
                <c:pt idx="73">
                  <c:v>srad_v2</c:v>
                </c:pt>
                <c:pt idx="77">
                  <c:v>Avg.</c:v>
                </c:pt>
              </c:strCache>
            </c:strRef>
          </c:cat>
          <c:val>
            <c:numRef>
              <c:f>'Energy Breakdown Plot (2)'!$D$134:$D$212</c:f>
              <c:numCache>
                <c:formatCode>General</c:formatCode>
                <c:ptCount val="79"/>
                <c:pt idx="0">
                  <c:v>0.433</c:v>
                </c:pt>
                <c:pt idx="1">
                  <c:v>0.433</c:v>
                </c:pt>
                <c:pt idx="3">
                  <c:v>0.433</c:v>
                </c:pt>
                <c:pt idx="4">
                  <c:v>0.433</c:v>
                </c:pt>
                <c:pt idx="6">
                  <c:v>0.433</c:v>
                </c:pt>
                <c:pt idx="7">
                  <c:v>0.433</c:v>
                </c:pt>
                <c:pt idx="9">
                  <c:v>0.433</c:v>
                </c:pt>
                <c:pt idx="10">
                  <c:v>0.433</c:v>
                </c:pt>
                <c:pt idx="12">
                  <c:v>0.433</c:v>
                </c:pt>
                <c:pt idx="13">
                  <c:v>0.433</c:v>
                </c:pt>
                <c:pt idx="15">
                  <c:v>0.433</c:v>
                </c:pt>
                <c:pt idx="16">
                  <c:v>0.433</c:v>
                </c:pt>
                <c:pt idx="18">
                  <c:v>0.433</c:v>
                </c:pt>
                <c:pt idx="19">
                  <c:v>0.433</c:v>
                </c:pt>
                <c:pt idx="21">
                  <c:v>0.433</c:v>
                </c:pt>
                <c:pt idx="22">
                  <c:v>0.433</c:v>
                </c:pt>
                <c:pt idx="24">
                  <c:v>0.433</c:v>
                </c:pt>
                <c:pt idx="25">
                  <c:v>0.433</c:v>
                </c:pt>
                <c:pt idx="27">
                  <c:v>0.433</c:v>
                </c:pt>
                <c:pt idx="28">
                  <c:v>0.433</c:v>
                </c:pt>
                <c:pt idx="30">
                  <c:v>0.433</c:v>
                </c:pt>
                <c:pt idx="31">
                  <c:v>0.433</c:v>
                </c:pt>
                <c:pt idx="33">
                  <c:v>0.433</c:v>
                </c:pt>
                <c:pt idx="34">
                  <c:v>0.433</c:v>
                </c:pt>
                <c:pt idx="36">
                  <c:v>0.433</c:v>
                </c:pt>
                <c:pt idx="37">
                  <c:v>0.433</c:v>
                </c:pt>
                <c:pt idx="39">
                  <c:v>0</c:v>
                </c:pt>
                <c:pt idx="40">
                  <c:v>0.433</c:v>
                </c:pt>
                <c:pt idx="41">
                  <c:v>0.433</c:v>
                </c:pt>
                <c:pt idx="43">
                  <c:v>0.433</c:v>
                </c:pt>
                <c:pt idx="44">
                  <c:v>0.433</c:v>
                </c:pt>
                <c:pt idx="46">
                  <c:v>0.433</c:v>
                </c:pt>
                <c:pt idx="47">
                  <c:v>0.433</c:v>
                </c:pt>
                <c:pt idx="49">
                  <c:v>0.433</c:v>
                </c:pt>
                <c:pt idx="50">
                  <c:v>0.433</c:v>
                </c:pt>
                <c:pt idx="52">
                  <c:v>0.433</c:v>
                </c:pt>
                <c:pt idx="53">
                  <c:v>0.433</c:v>
                </c:pt>
                <c:pt idx="55">
                  <c:v>0.433</c:v>
                </c:pt>
                <c:pt idx="56">
                  <c:v>0.433</c:v>
                </c:pt>
                <c:pt idx="58">
                  <c:v>0.433</c:v>
                </c:pt>
                <c:pt idx="59">
                  <c:v>0.433</c:v>
                </c:pt>
                <c:pt idx="61">
                  <c:v>0.433</c:v>
                </c:pt>
                <c:pt idx="62">
                  <c:v>0.433</c:v>
                </c:pt>
                <c:pt idx="64">
                  <c:v>0.433</c:v>
                </c:pt>
                <c:pt idx="65">
                  <c:v>0.433</c:v>
                </c:pt>
                <c:pt idx="67">
                  <c:v>0.433</c:v>
                </c:pt>
                <c:pt idx="68">
                  <c:v>0.433</c:v>
                </c:pt>
                <c:pt idx="70">
                  <c:v>0.433</c:v>
                </c:pt>
                <c:pt idx="71">
                  <c:v>0.433</c:v>
                </c:pt>
                <c:pt idx="73">
                  <c:v>0.433</c:v>
                </c:pt>
                <c:pt idx="74">
                  <c:v>0.433</c:v>
                </c:pt>
                <c:pt idx="77">
                  <c:v>0.433</c:v>
                </c:pt>
                <c:pt idx="78">
                  <c:v>0.433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F0-4DF0-9501-72780A1CFBEA}"/>
            </c:ext>
          </c:extLst>
        </c:ser>
        <c:ser>
          <c:idx val="3"/>
          <c:order val="3"/>
          <c:tx>
            <c:strRef>
              <c:f>'Energy Breakdown Plot (2)'!$E$133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'Energy Breakdown Plot (2)'!$A$134:$A$212</c:f>
              <c:strCache>
                <c:ptCount val="78"/>
                <c:pt idx="0">
                  <c:v>sssp</c:v>
                </c:pt>
                <c:pt idx="3">
                  <c:v>MCB</c:v>
                </c:pt>
                <c:pt idx="6">
                  <c:v>dmr</c:v>
                </c:pt>
                <c:pt idx="9">
                  <c:v>Nekbone</c:v>
                </c:pt>
                <c:pt idx="12">
                  <c:v>CoMD</c:v>
                </c:pt>
                <c:pt idx="15">
                  <c:v>heartwall</c:v>
                </c:pt>
                <c:pt idx="18">
                  <c:v>backprop</c:v>
                </c:pt>
                <c:pt idx="19">
                  <c:v> </c:v>
                </c:pt>
                <c:pt idx="21">
                  <c:v>GoogLeNet</c:v>
                </c:pt>
                <c:pt idx="24">
                  <c:v>hotspot</c:v>
                </c:pt>
                <c:pt idx="27">
                  <c:v>b+tree</c:v>
                </c:pt>
                <c:pt idx="28">
                  <c:v> </c:v>
                </c:pt>
                <c:pt idx="30">
                  <c:v>pathfinder</c:v>
                </c:pt>
                <c:pt idx="33">
                  <c:v>srad_v1</c:v>
                </c:pt>
                <c:pt idx="35">
                  <c:v> </c:v>
                </c:pt>
                <c:pt idx="36">
                  <c:v>lavaMD</c:v>
                </c:pt>
                <c:pt idx="40">
                  <c:v>GUPS</c:v>
                </c:pt>
                <c:pt idx="43">
                  <c:v>nw</c:v>
                </c:pt>
                <c:pt idx="44">
                  <c:v> </c:v>
                </c:pt>
                <c:pt idx="46">
                  <c:v>bfs</c:v>
                </c:pt>
                <c:pt idx="48">
                  <c:v> </c:v>
                </c:pt>
                <c:pt idx="49">
                  <c:v>sp</c:v>
                </c:pt>
                <c:pt idx="50">
                  <c:v> </c:v>
                </c:pt>
                <c:pt idx="52">
                  <c:v>streamcluster</c:v>
                </c:pt>
                <c:pt idx="55">
                  <c:v>mst</c:v>
                </c:pt>
                <c:pt idx="58">
                  <c:v>HPGMG</c:v>
                </c:pt>
                <c:pt idx="60">
                  <c:v> </c:v>
                </c:pt>
                <c:pt idx="61">
                  <c:v>kmeans</c:v>
                </c:pt>
                <c:pt idx="64">
                  <c:v>MiniAMR</c:v>
                </c:pt>
                <c:pt idx="65">
                  <c:v> </c:v>
                </c:pt>
                <c:pt idx="67">
                  <c:v>STREAM</c:v>
                </c:pt>
                <c:pt idx="70">
                  <c:v>lulesh</c:v>
                </c:pt>
                <c:pt idx="71">
                  <c:v> </c:v>
                </c:pt>
                <c:pt idx="72">
                  <c:v> </c:v>
                </c:pt>
                <c:pt idx="73">
                  <c:v>srad_v2</c:v>
                </c:pt>
                <c:pt idx="77">
                  <c:v>Avg.</c:v>
                </c:pt>
              </c:strCache>
            </c:strRef>
          </c:cat>
          <c:val>
            <c:numRef>
              <c:f>'Energy Breakdown Plot (2)'!$E$134:$E$212</c:f>
              <c:numCache>
                <c:formatCode>General</c:formatCode>
                <c:ptCount val="79"/>
                <c:pt idx="2">
                  <c:v>10</c:v>
                </c:pt>
                <c:pt idx="5">
                  <c:v>10</c:v>
                </c:pt>
                <c:pt idx="8">
                  <c:v>10</c:v>
                </c:pt>
                <c:pt idx="11">
                  <c:v>10</c:v>
                </c:pt>
                <c:pt idx="14">
                  <c:v>10</c:v>
                </c:pt>
                <c:pt idx="17">
                  <c:v>10</c:v>
                </c:pt>
                <c:pt idx="20">
                  <c:v>10</c:v>
                </c:pt>
                <c:pt idx="23">
                  <c:v>10</c:v>
                </c:pt>
                <c:pt idx="26">
                  <c:v>10</c:v>
                </c:pt>
                <c:pt idx="32">
                  <c:v>10</c:v>
                </c:pt>
                <c:pt idx="35">
                  <c:v>10</c:v>
                </c:pt>
                <c:pt idx="38">
                  <c:v>10</c:v>
                </c:pt>
                <c:pt idx="42">
                  <c:v>10</c:v>
                </c:pt>
                <c:pt idx="45">
                  <c:v>10</c:v>
                </c:pt>
                <c:pt idx="48">
                  <c:v>10</c:v>
                </c:pt>
                <c:pt idx="51">
                  <c:v>10</c:v>
                </c:pt>
                <c:pt idx="54">
                  <c:v>10</c:v>
                </c:pt>
                <c:pt idx="57">
                  <c:v>10</c:v>
                </c:pt>
                <c:pt idx="60">
                  <c:v>10</c:v>
                </c:pt>
                <c:pt idx="63">
                  <c:v>10</c:v>
                </c:pt>
                <c:pt idx="66">
                  <c:v>10</c:v>
                </c:pt>
                <c:pt idx="69">
                  <c:v>10</c:v>
                </c:pt>
                <c:pt idx="72">
                  <c:v>10</c:v>
                </c:pt>
                <c:pt idx="76">
                  <c:v>10</c:v>
                </c:pt>
                <c:pt idx="77">
                  <c:v>3.8376100000000002</c:v>
                </c:pt>
                <c:pt idx="78">
                  <c:v>1.97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F0-4DF0-9501-72780A1CF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63677824"/>
        <c:axId val="263713536"/>
      </c:barChart>
      <c:catAx>
        <c:axId val="2636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713536"/>
        <c:crosses val="autoZero"/>
        <c:auto val="1"/>
        <c:lblAlgn val="ctr"/>
        <c:lblOffset val="100"/>
        <c:noMultiLvlLbl val="0"/>
      </c:catAx>
      <c:valAx>
        <c:axId val="263713536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DRAM Energy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</a:t>
                </a:r>
                <a:r>
                  <a:rPr lang="en-US" sz="1600" b="1">
                    <a:solidFill>
                      <a:schemeClr val="tx1"/>
                    </a:solidFill>
                  </a:rPr>
                  <a:t>(pJ/b)</a:t>
                </a:r>
              </a:p>
            </c:rich>
          </c:tx>
          <c:layout>
            <c:manualLayout>
              <c:xMode val="edge"/>
              <c:yMode val="edge"/>
              <c:x val="0"/>
              <c:y val="0.24857512019905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677824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4.57937992125984E-2"/>
          <c:y val="7.4004304243297297E-3"/>
          <c:w val="0.47766126236876"/>
          <c:h val="0.121190738838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Performance Normalized to </a:t>
            </a:r>
            <a:r>
              <a:rPr lang="en-US" sz="1800" b="1" dirty="0" err="1">
                <a:solidFill>
                  <a:schemeClr val="tx1"/>
                </a:solidFill>
              </a:rPr>
              <a:t>iso</a:t>
            </a:r>
            <a:r>
              <a:rPr lang="en-US" sz="1800" b="1" dirty="0">
                <a:solidFill>
                  <a:schemeClr val="tx1"/>
                </a:solidFill>
              </a:rPr>
              <a:t>-bandwidth QB-HBM</a:t>
            </a:r>
          </a:p>
        </c:rich>
      </c:tx>
      <c:layout>
        <c:manualLayout>
          <c:xMode val="edge"/>
          <c:yMode val="edge"/>
          <c:x val="7.7067924622149495E-2"/>
          <c:y val="4.76190476190476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0242438836323E-2"/>
          <c:y val="4.4285714285714303E-2"/>
          <c:w val="0.91751615317948798"/>
          <c:h val="0.670220389118026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6B900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Performance!$H$198:$H$224</c:f>
              <c:strCache>
                <c:ptCount val="27"/>
                <c:pt idx="0">
                  <c:v>GoogLeNet</c:v>
                </c:pt>
                <c:pt idx="1">
                  <c:v>hotspot</c:v>
                </c:pt>
                <c:pt idx="2">
                  <c:v>b+tree</c:v>
                </c:pt>
                <c:pt idx="3">
                  <c:v>CoMD</c:v>
                </c:pt>
                <c:pt idx="4">
                  <c:v>pathfinder</c:v>
                </c:pt>
                <c:pt idx="5">
                  <c:v>heartwall</c:v>
                </c:pt>
                <c:pt idx="6">
                  <c:v>lavaMD</c:v>
                </c:pt>
                <c:pt idx="7">
                  <c:v>sssp</c:v>
                </c:pt>
                <c:pt idx="8">
                  <c:v>dmr</c:v>
                </c:pt>
                <c:pt idx="9">
                  <c:v>Nekbone</c:v>
                </c:pt>
                <c:pt idx="10">
                  <c:v>srad_v1</c:v>
                </c:pt>
                <c:pt idx="11">
                  <c:v>backprop</c:v>
                </c:pt>
                <c:pt idx="12">
                  <c:v>mst</c:v>
                </c:pt>
                <c:pt idx="13">
                  <c:v>srad_v2</c:v>
                </c:pt>
                <c:pt idx="14">
                  <c:v>HPGMG</c:v>
                </c:pt>
                <c:pt idx="15">
                  <c:v>lulesh</c:v>
                </c:pt>
                <c:pt idx="16">
                  <c:v>streamcluster</c:v>
                </c:pt>
                <c:pt idx="17">
                  <c:v>STREAM</c:v>
                </c:pt>
                <c:pt idx="18">
                  <c:v>MCB</c:v>
                </c:pt>
                <c:pt idx="19">
                  <c:v>MiniAMR</c:v>
                </c:pt>
                <c:pt idx="20">
                  <c:v>kmeans</c:v>
                </c:pt>
                <c:pt idx="21">
                  <c:v>sp</c:v>
                </c:pt>
                <c:pt idx="22">
                  <c:v>nw</c:v>
                </c:pt>
                <c:pt idx="23">
                  <c:v>bfs</c:v>
                </c:pt>
                <c:pt idx="24">
                  <c:v>GUPS</c:v>
                </c:pt>
                <c:pt idx="26">
                  <c:v>Geomean</c:v>
                </c:pt>
              </c:strCache>
            </c:strRef>
          </c:cat>
          <c:val>
            <c:numRef>
              <c:f>Performance!$I$198:$I$224</c:f>
              <c:numCache>
                <c:formatCode>General</c:formatCode>
                <c:ptCount val="27"/>
                <c:pt idx="0">
                  <c:v>0.98999199000000004</c:v>
                </c:pt>
                <c:pt idx="1">
                  <c:v>0.99750000000000005</c:v>
                </c:pt>
                <c:pt idx="2">
                  <c:v>0.999143</c:v>
                </c:pt>
                <c:pt idx="3">
                  <c:v>0.99999400000000005</c:v>
                </c:pt>
                <c:pt idx="4">
                  <c:v>1.0000256999999999</c:v>
                </c:pt>
                <c:pt idx="5">
                  <c:v>1.0001249999999999</c:v>
                </c:pt>
                <c:pt idx="6">
                  <c:v>1.000208</c:v>
                </c:pt>
                <c:pt idx="7">
                  <c:v>1.0006550000000001</c:v>
                </c:pt>
                <c:pt idx="8">
                  <c:v>1.000688</c:v>
                </c:pt>
                <c:pt idx="9">
                  <c:v>1.0034920000000001</c:v>
                </c:pt>
                <c:pt idx="10">
                  <c:v>1.0113319999999999</c:v>
                </c:pt>
                <c:pt idx="11">
                  <c:v>1.0167630000000001</c:v>
                </c:pt>
                <c:pt idx="12">
                  <c:v>1</c:v>
                </c:pt>
                <c:pt idx="13">
                  <c:v>1.0001401999999999</c:v>
                </c:pt>
                <c:pt idx="14">
                  <c:v>1.02</c:v>
                </c:pt>
                <c:pt idx="15">
                  <c:v>1.041164</c:v>
                </c:pt>
                <c:pt idx="16">
                  <c:v>1.0542130000000001</c:v>
                </c:pt>
                <c:pt idx="17">
                  <c:v>1.0568919999999999</c:v>
                </c:pt>
                <c:pt idx="18">
                  <c:v>1.1507000000000001</c:v>
                </c:pt>
                <c:pt idx="19">
                  <c:v>1.4870000000000001</c:v>
                </c:pt>
                <c:pt idx="20">
                  <c:v>1.577</c:v>
                </c:pt>
                <c:pt idx="21">
                  <c:v>1.67</c:v>
                </c:pt>
                <c:pt idx="22">
                  <c:v>2.1392000000000002</c:v>
                </c:pt>
                <c:pt idx="23">
                  <c:v>2.17</c:v>
                </c:pt>
                <c:pt idx="24">
                  <c:v>3.4060000000000001</c:v>
                </c:pt>
                <c:pt idx="26">
                  <c:v>1.1950000000000001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51-45E6-B095-FAFD2A317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5664000"/>
        <c:axId val="265875456"/>
      </c:barChart>
      <c:catAx>
        <c:axId val="2656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75456"/>
        <c:crosses val="autoZero"/>
        <c:auto val="1"/>
        <c:lblAlgn val="ctr"/>
        <c:lblOffset val="100"/>
        <c:noMultiLvlLbl val="0"/>
      </c:catAx>
      <c:valAx>
        <c:axId val="26587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6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0.3317</cdr:x>
      <cdr:y>0.16114</cdr:y>
    </cdr:from>
    <cdr:to>
      <cdr:x>0.46344</cdr:x>
      <cdr:y>0.35842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4066" y="889973"/>
          <a:ext cx="1606163" cy="10895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800" b="1" dirty="0">
              <a:solidFill>
                <a:schemeClr val="tx1"/>
              </a:solidFill>
            </a:rPr>
            <a:t>QB-HBM</a:t>
          </a:r>
        </a:p>
        <a:p xmlns:a="http://schemas.openxmlformats.org/drawingml/2006/main">
          <a:pPr>
            <a:lnSpc>
              <a:spcPct val="90000"/>
            </a:lnSpc>
          </a:pPr>
          <a:endParaRPr lang="en-US" sz="1800" b="1" dirty="0">
            <a:solidFill>
              <a:schemeClr val="tx1"/>
            </a:solidFill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en-US" sz="1800" b="1" dirty="0">
              <a:solidFill>
                <a:schemeClr val="tx1"/>
              </a:solidFill>
            </a:rPr>
            <a:t>FGDRAM</a:t>
          </a:r>
        </a:p>
        <a:p xmlns:a="http://schemas.openxmlformats.org/drawingml/2006/main">
          <a:pPr>
            <a:lnSpc>
              <a:spcPct val="90000"/>
            </a:lnSpc>
          </a:pP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0.30854</cdr:x>
      <cdr:y>0.19337</cdr:y>
    </cdr:from>
    <cdr:to>
      <cdr:x>0.33699</cdr:x>
      <cdr:y>0.40021</cdr:y>
    </cdr:to>
    <cdr:cxnSp macro="">
      <cdr:nvCxnSpPr>
        <cdr:cNvPr id="3" name="Elbow Connector 2">
          <a:extLst xmlns:a="http://schemas.openxmlformats.org/drawingml/2006/main">
            <a:ext uri="{FF2B5EF4-FFF2-40B4-BE49-F238E27FC236}">
              <a16:creationId xmlns:a16="http://schemas.microsoft.com/office/drawing/2014/main" xmlns="" id="{346C39D7-045E-4108-B080-BB40B549E0FE}"/>
            </a:ext>
          </a:extLst>
        </cdr:cNvPr>
        <cdr:cNvCxnSpPr/>
      </cdr:nvCxnSpPr>
      <cdr:spPr>
        <a:xfrm xmlns:a="http://schemas.openxmlformats.org/drawingml/2006/main" rot="5400000">
          <a:off x="3363993" y="1465749"/>
          <a:ext cx="1142383" cy="346821"/>
        </a:xfrm>
        <a:prstGeom xmlns:a="http://schemas.openxmlformats.org/drawingml/2006/main" prst="bentConnector3">
          <a:avLst>
            <a:gd name="adj1" fmla="val 1105"/>
          </a:avLst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0.3222</cdr:x>
      <cdr:y>0.28511</cdr:y>
    </cdr:from>
    <cdr:to>
      <cdr:x>0.33385</cdr:x>
      <cdr:y>0.5</cdr:y>
    </cdr:to>
    <cdr:cxnSp macro="">
      <cdr:nvCxnSpPr>
        <cdr:cNvPr id="6" name="Elbow Connector 5">
          <a:extLst xmlns:a="http://schemas.openxmlformats.org/drawingml/2006/main">
            <a:ext uri="{FF2B5EF4-FFF2-40B4-BE49-F238E27FC236}">
              <a16:creationId xmlns:a16="http://schemas.microsoft.com/office/drawing/2014/main" xmlns="" id="{40FE2833-4F91-449C-BA0D-F9F1D8F9070D}"/>
            </a:ext>
          </a:extLst>
        </cdr:cNvPr>
        <cdr:cNvCxnSpPr/>
      </cdr:nvCxnSpPr>
      <cdr:spPr>
        <a:xfrm xmlns:a="http://schemas.openxmlformats.org/drawingml/2006/main" rot="5400000">
          <a:off x="3405898" y="2097049"/>
          <a:ext cx="1186834" cy="141991"/>
        </a:xfrm>
        <a:prstGeom xmlns:a="http://schemas.openxmlformats.org/drawingml/2006/main" prst="bentConnector3">
          <a:avLst>
            <a:gd name="adj1" fmla="val -855"/>
          </a:avLst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12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25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38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50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5634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2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got to the 1 Mbit generation of DRAMs (late 80s) couldn’t make </a:t>
            </a:r>
            <a:r>
              <a:rPr lang="en-US" dirty="0" err="1"/>
              <a:t>bitline</a:t>
            </a:r>
            <a:r>
              <a:rPr lang="en-US" dirty="0"/>
              <a:t> longer.  Would need larger capacitor to deflect </a:t>
            </a:r>
            <a:r>
              <a:rPr lang="en-US" dirty="0" err="1"/>
              <a:t>bitline</a:t>
            </a:r>
            <a:r>
              <a:rPr lang="en-US" dirty="0"/>
              <a:t> capacitance a reasonable amount.</a:t>
            </a:r>
          </a:p>
          <a:p>
            <a:r>
              <a:rPr lang="en-US" dirty="0"/>
              <a:t>Moved to multi-bank designs…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4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forward to now, and a single bank is actually pretty complex.  The basic array (a mat) is O(256 Kbits) like forever ago.</a:t>
            </a:r>
          </a:p>
          <a:p>
            <a:endParaRPr lang="en-US" dirty="0"/>
          </a:p>
          <a:p>
            <a:r>
              <a:rPr lang="en-US" dirty="0"/>
              <a:t>A bank is an array of mats tightly packed together.  Size of a bank is limited by capacitance of Master </a:t>
            </a:r>
            <a:r>
              <a:rPr lang="en-US" dirty="0" err="1"/>
              <a:t>wordlines</a:t>
            </a:r>
            <a:r>
              <a:rPr lang="en-US" dirty="0"/>
              <a:t> and master data lines.  Plus more </a:t>
            </a:r>
            <a:r>
              <a:rPr lang="en-US" dirty="0" err="1"/>
              <a:t>bankc</a:t>
            </a:r>
            <a:r>
              <a:rPr lang="en-US" dirty="0"/>
              <a:t> is generally better for perf.</a:t>
            </a:r>
          </a:p>
          <a:p>
            <a:r>
              <a:rPr lang="en-US" dirty="0"/>
              <a:t>(and really wide banks is bad for row size activation </a:t>
            </a:r>
            <a:r>
              <a:rPr lang="en-US" dirty="0" err="1"/>
              <a:t>overfetch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Talk about layout optimizations (and/or make a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forward to now, and a single bank is actually pretty complex.  The basic array (a mat) is O(256 Kbits) like forever ago.</a:t>
            </a:r>
          </a:p>
          <a:p>
            <a:endParaRPr lang="en-US" dirty="0"/>
          </a:p>
          <a:p>
            <a:r>
              <a:rPr lang="en-US" dirty="0"/>
              <a:t>A bank is an array of mats tightly packed together.  Size of a bank is limited by capacitance of Master </a:t>
            </a:r>
            <a:r>
              <a:rPr lang="en-US" dirty="0" err="1"/>
              <a:t>wordlines</a:t>
            </a:r>
            <a:r>
              <a:rPr lang="en-US" dirty="0"/>
              <a:t> and master data lines.  Plus more </a:t>
            </a:r>
            <a:r>
              <a:rPr lang="en-US" dirty="0" err="1"/>
              <a:t>bankc</a:t>
            </a:r>
            <a:r>
              <a:rPr lang="en-US" dirty="0"/>
              <a:t> is generally better for perf.</a:t>
            </a:r>
          </a:p>
          <a:p>
            <a:r>
              <a:rPr lang="en-US" dirty="0"/>
              <a:t>(and really wide banks is bad for row size activation </a:t>
            </a:r>
            <a:r>
              <a:rPr lang="en-US" dirty="0" err="1"/>
              <a:t>overfetch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Talk about layout optimizations (and/or make a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7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0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2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2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clicks –</a:t>
            </a:r>
          </a:p>
          <a:p>
            <a:r>
              <a:rPr lang="en-US" dirty="0"/>
              <a:t>Not there yet even will all</a:t>
            </a:r>
            <a:r>
              <a:rPr lang="en-US" baseline="0" dirty="0"/>
              <a:t> the attacks on row energy</a:t>
            </a:r>
          </a:p>
          <a:p>
            <a:pPr marL="232943" indent="-232943">
              <a:buAutoNum type="arabicParenBoth"/>
            </a:pPr>
            <a:r>
              <a:rPr lang="en-US" baseline="0" dirty="0"/>
              <a:t>Need more savings to hit target. </a:t>
            </a:r>
          </a:p>
          <a:p>
            <a:pPr marL="232943" indent="-232943">
              <a:buAutoNum type="arabicParenBoth"/>
            </a:pPr>
            <a:r>
              <a:rPr lang="en-US" baseline="0" dirty="0"/>
              <a:t>But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2281-38E1-460D-8B41-3977A4A180B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4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whitgrove\AppData\Local\Microsoft\Windows\Temporary Internet Files\Content.Outlook\1MN9SHNZ\PPT_Background_02_v006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0849" y="1248257"/>
            <a:ext cx="9409363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3" y="300445"/>
            <a:ext cx="9409361" cy="98285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0" cap="none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988" y="1913015"/>
            <a:ext cx="1804468" cy="3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166711"/>
            <a:ext cx="9976104" cy="541067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3391" y="555490"/>
            <a:ext cx="7042784" cy="531928"/>
          </a:xfr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391" y="1216075"/>
            <a:ext cx="7042784" cy="521494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9625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graphic-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9889" y="533264"/>
            <a:ext cx="8825864" cy="610285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Title size:36pt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98295" y="1154640"/>
            <a:ext cx="8825864" cy="454294"/>
          </a:xfrm>
        </p:spPr>
        <p:txBody>
          <a:bodyPr>
            <a:normAutofit/>
          </a:bodyPr>
          <a:lstStyle>
            <a:lvl1pPr marL="0" indent="0">
              <a:buNone/>
              <a:defRPr sz="3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Subtitle size:28pt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8295" y="1620031"/>
            <a:ext cx="8825864" cy="4138841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900" baseline="0">
                <a:latin typeface="Trebuchet MS"/>
                <a:cs typeface="Trebuchet MS"/>
              </a:defRPr>
            </a:lvl1pPr>
            <a:lvl2pPr marL="891396" indent="-342846">
              <a:buFont typeface="Arial" panose="020B0604020202020204" pitchFamily="34" charset="0"/>
              <a:buChar char="•"/>
              <a:defRPr sz="1700"/>
            </a:lvl2pPr>
            <a:lvl3pPr>
              <a:defRPr sz="1400"/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graphic-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98295" y="544360"/>
            <a:ext cx="8825864" cy="610285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Title size:36pt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98295" y="1287152"/>
            <a:ext cx="8825864" cy="4249801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900" baseline="0">
                <a:latin typeface="Trebuchet MS"/>
                <a:cs typeface="Trebuchet MS"/>
              </a:defRPr>
            </a:lvl1pPr>
            <a:lvl2pPr marL="891396" indent="-342846">
              <a:buFont typeface="Arial" panose="020B0604020202020204" pitchFamily="34" charset="0"/>
              <a:buChar char="•"/>
              <a:defRPr sz="1700"/>
            </a:lvl2pPr>
            <a:lvl3pPr>
              <a:defRPr sz="1400"/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8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graphic- 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0760" y="-11220"/>
            <a:ext cx="1082040" cy="233172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6054" y="0"/>
            <a:ext cx="1098885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10" tIns="54856" rIns="109710" bIns="54856" rtlCol="0" anchor="ctr"/>
          <a:lstStyle/>
          <a:p>
            <a:pPr algn="ctr" defTabSz="54855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66038"/>
            <a:ext cx="8610682" cy="4982143"/>
          </a:xfrm>
        </p:spPr>
        <p:txBody>
          <a:bodyPr>
            <a:normAutofit/>
          </a:bodyPr>
          <a:lstStyle>
            <a:lvl1pPr marL="342846" indent="-342846">
              <a:spcBef>
                <a:spcPts val="101"/>
              </a:spcBef>
              <a:buFont typeface="Arial" panose="020B0604020202020204" pitchFamily="34" charset="0"/>
              <a:buChar char="•"/>
              <a:defRPr sz="1900" baseline="0">
                <a:latin typeface="Trebuchet MS"/>
                <a:cs typeface="Trebuchet MS"/>
              </a:defRPr>
            </a:lvl1pPr>
            <a:lvl2pPr marL="891396" indent="-342846">
              <a:spcBef>
                <a:spcPts val="101"/>
              </a:spcBef>
              <a:buFont typeface="Arial" panose="020B0604020202020204" pitchFamily="34" charset="0"/>
              <a:buChar char="•"/>
              <a:defRPr sz="1700"/>
            </a:lvl2pPr>
            <a:lvl3pPr>
              <a:defRPr sz="1400"/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7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graphic- body text onl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66038"/>
            <a:ext cx="8610682" cy="4982143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900" baseline="0">
                <a:latin typeface="Trebuchet MS"/>
                <a:cs typeface="Trebuchet MS"/>
              </a:defRPr>
            </a:lvl1pPr>
            <a:lvl2pPr marL="891396" indent="-342846">
              <a:spcBef>
                <a:spcPts val="101"/>
              </a:spcBef>
              <a:buFont typeface="Arial" panose="020B0604020202020204" pitchFamily="34" charset="0"/>
              <a:buChar char="•"/>
              <a:defRPr sz="1700"/>
            </a:lvl2pPr>
            <a:lvl3pPr>
              <a:defRPr sz="1400"/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graphic-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0650" y="0"/>
            <a:ext cx="1108345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10" tIns="54856" rIns="109710" bIns="54856" rtlCol="0" anchor="ctr"/>
          <a:lstStyle/>
          <a:p>
            <a:pPr algn="ctr" defTabSz="54855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298" y="544360"/>
            <a:ext cx="7752535" cy="610285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Title size:36pt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98298" y="1154640"/>
            <a:ext cx="7752535" cy="454294"/>
          </a:xfrm>
        </p:spPr>
        <p:txBody>
          <a:bodyPr>
            <a:normAutofit/>
          </a:bodyPr>
          <a:lstStyle>
            <a:lvl1pPr marL="0" indent="0">
              <a:buNone/>
              <a:defRPr sz="3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Subtitle size:28pt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8298" y="1620031"/>
            <a:ext cx="7752535" cy="4138841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900" baseline="0">
                <a:latin typeface="Trebuchet MS"/>
                <a:cs typeface="Trebuchet MS"/>
              </a:defRPr>
            </a:lvl1pPr>
            <a:lvl2pPr marL="891396" indent="-342846">
              <a:spcBef>
                <a:spcPts val="101"/>
              </a:spcBef>
              <a:buFont typeface="Arial" panose="020B0604020202020204" pitchFamily="34" charset="0"/>
              <a:buChar char="•"/>
              <a:defRPr sz="1700"/>
            </a:lvl2pPr>
            <a:lvl3pPr>
              <a:defRPr sz="1400"/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graphic-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10650" y="0"/>
            <a:ext cx="1108345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10" tIns="54856" rIns="109710" bIns="54856" rtlCol="0" anchor="ctr"/>
          <a:lstStyle/>
          <a:p>
            <a:pPr algn="ctr" defTabSz="54855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298" y="544360"/>
            <a:ext cx="7752535" cy="610285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Title size:36pt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8298" y="1375916"/>
            <a:ext cx="7752535" cy="4138841"/>
          </a:xfrm>
        </p:spPr>
        <p:txBody>
          <a:bodyPr>
            <a:normAutofit/>
          </a:bodyPr>
          <a:lstStyle>
            <a:lvl1pPr marL="342846" indent="-342846">
              <a:spcBef>
                <a:spcPts val="101"/>
              </a:spcBef>
              <a:buFont typeface="Arial" panose="020B0604020202020204" pitchFamily="34" charset="0"/>
              <a:buChar char="•"/>
              <a:defRPr sz="1900" baseline="0">
                <a:latin typeface="Trebuchet MS"/>
                <a:cs typeface="Trebuchet MS"/>
              </a:defRPr>
            </a:lvl1pPr>
            <a:lvl2pPr marL="891396" indent="-342846">
              <a:spcBef>
                <a:spcPts val="101"/>
              </a:spcBef>
              <a:buFont typeface="Arial" panose="020B0604020202020204" pitchFamily="34" charset="0"/>
              <a:buChar char="•"/>
              <a:defRPr sz="1700"/>
            </a:lvl2pPr>
            <a:lvl3pPr>
              <a:defRPr sz="1400"/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7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9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52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542" indent="-228563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87" indent="-228563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9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5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78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23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graphic-with subtitle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298" y="544360"/>
            <a:ext cx="7752535" cy="610285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Title size:36pt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98298" y="1154640"/>
            <a:ext cx="7752535" cy="454294"/>
          </a:xfrm>
        </p:spPr>
        <p:txBody>
          <a:bodyPr>
            <a:normAutofit/>
          </a:bodyPr>
          <a:lstStyle>
            <a:lvl1pPr marL="0" indent="0">
              <a:buNone/>
              <a:defRPr sz="3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Subtitle size:28pt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8298" y="1615747"/>
            <a:ext cx="7752535" cy="4138841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90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>
              <a:spcBef>
                <a:spcPts val="101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101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10" name="Date Placeholder 16"/>
          <p:cNvSpPr>
            <a:spLocks noGrp="1"/>
          </p:cNvSpPr>
          <p:nvPr>
            <p:ph type="dt" sz="half" idx="13"/>
          </p:nvPr>
        </p:nvSpPr>
        <p:spPr>
          <a:xfrm>
            <a:off x="548640" y="5720719"/>
            <a:ext cx="2560320" cy="328613"/>
          </a:xfrm>
        </p:spPr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4"/>
          </p:nvPr>
        </p:nvSpPr>
        <p:spPr>
          <a:xfrm>
            <a:off x="3749040" y="5720719"/>
            <a:ext cx="3474720" cy="328613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6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graphic-No subtitle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298" y="544360"/>
            <a:ext cx="7752535" cy="610285"/>
          </a:xfrm>
        </p:spPr>
        <p:txBody>
          <a:bodyPr>
            <a:normAutofit/>
          </a:bodyPr>
          <a:lstStyle>
            <a:lvl1pPr marL="0" indent="0">
              <a:buNone/>
              <a:defRPr sz="4300" baseline="0">
                <a:solidFill>
                  <a:srgbClr val="73B63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Title size:36pt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8298" y="1615461"/>
            <a:ext cx="7752535" cy="4138841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90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891396" marR="0" indent="-342846" algn="l" defTabSz="548552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097104" indent="-205706">
              <a:spcBef>
                <a:spcPts val="101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1"/>
            <a:endParaRPr lang="en-US" dirty="0"/>
          </a:p>
          <a:p>
            <a:pPr marL="1097104" marR="0" lvl="2" indent="-342846" algn="l" defTabSz="548552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4"/>
          </p:nvPr>
        </p:nvSpPr>
        <p:spPr>
          <a:xfrm>
            <a:off x="3749040" y="5720719"/>
            <a:ext cx="3474720" cy="328613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graphic- 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66038"/>
            <a:ext cx="8610682" cy="4982143"/>
          </a:xfrm>
        </p:spPr>
        <p:txBody>
          <a:bodyPr>
            <a:normAutofit/>
          </a:bodyPr>
          <a:lstStyle>
            <a:lvl1pPr marL="342846" indent="-342846">
              <a:buFont typeface="Arial" panose="020B0604020202020204" pitchFamily="34" charset="0"/>
              <a:buChar char="•"/>
              <a:defRPr sz="170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6"/>
          </p:nvPr>
        </p:nvSpPr>
        <p:spPr>
          <a:xfrm>
            <a:off x="548640" y="5720719"/>
            <a:ext cx="2560320" cy="328613"/>
          </a:xfrm>
        </p:spPr>
        <p:txBody>
          <a:bodyPr/>
          <a:lstStyle/>
          <a:p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7"/>
          </p:nvPr>
        </p:nvSpPr>
        <p:spPr>
          <a:xfrm>
            <a:off x="3749040" y="5720719"/>
            <a:ext cx="3474720" cy="328613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7863840" y="5720719"/>
            <a:ext cx="2560320" cy="328613"/>
          </a:xfrm>
          <a:prstGeom prst="rect">
            <a:avLst/>
          </a:prstGeom>
        </p:spPr>
        <p:txBody>
          <a:bodyPr lIns="91426" tIns="45712" rIns="91426" bIns="45712"/>
          <a:lstStyle/>
          <a:p>
            <a:fld id="{A4CFE322-867E-134D-A49B-A7563E4E5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80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87781"/>
            <a:ext cx="9875520" cy="1028700"/>
          </a:xfrm>
        </p:spPr>
        <p:txBody>
          <a:bodyPr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648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whitgrove\AppData\Local\Microsoft\Windows\Temporary Internet Files\Content.Outlook\1MN9SHNZ\PPT_Background_02_v006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0850" y="1248257"/>
            <a:ext cx="9409363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3" y="300446"/>
            <a:ext cx="9409361" cy="98285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0" cap="none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480" y="1589889"/>
            <a:ext cx="1804468" cy="33426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8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4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41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525" indent="-22856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66" indent="-22856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4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41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6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8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4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41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525" indent="-22856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66" indent="-22856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4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41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6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49729" y="5781718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b"/>
          <a:lstStyle/>
          <a:p>
            <a:pPr algn="r" defTabSz="45712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000000"/>
                </a:solidFill>
                <a:latin typeface="Trebuchet MS"/>
              </a:rPr>
              <a:t>NVIDIA CONFIDENTIAL. DO NOT DISTRIBUTE.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9948672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4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41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525" indent="-22856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66" indent="-22856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4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41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6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162634"/>
            <a:ext cx="5922118" cy="108952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5905834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4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41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525" indent="-22856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66" indent="-22856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4"/>
            <a:ext cx="5922118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41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6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7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9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52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542" indent="-228563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87" indent="-228563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9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5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78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23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49729" y="5781718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b"/>
          <a:lstStyle/>
          <a:p>
            <a:pPr marL="0" marR="0" lvl="0" indent="0" algn="r" defTabSz="45712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790636"/>
            <a:ext cx="9976104" cy="59093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54357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9" y="2111665"/>
            <a:ext cx="4945063" cy="3693521"/>
          </a:xfrm>
        </p:spPr>
        <p:txBody>
          <a:bodyPr/>
          <a:lstStyle>
            <a:lvl1pPr marL="231737" indent="-231737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138" indent="-23173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499" indent="-166659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525" indent="-22856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366" indent="-22856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94" y="2111665"/>
            <a:ext cx="4945062" cy="3693521"/>
          </a:xfrm>
        </p:spPr>
        <p:txBody>
          <a:bodyPr/>
          <a:lstStyle>
            <a:lvl1pPr marL="231737" indent="-231737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138" indent="-23173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499" indent="-166659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525" indent="-22856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366" indent="-22856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0572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41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6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04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7" y="5352653"/>
            <a:ext cx="7865806" cy="369316"/>
          </a:xfr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2" y="5142126"/>
            <a:ext cx="7546258" cy="10408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457124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166711"/>
            <a:ext cx="9976104" cy="541067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70840"/>
            <a:ext cx="8229600" cy="158812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1834"/>
            <a:ext cx="8229600" cy="1490186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20"/>
            </a:lvl3pPr>
            <a:lvl4pPr marL="1234427" indent="0" algn="ctr">
              <a:buNone/>
              <a:defRPr sz="1440"/>
            </a:lvl4pPr>
            <a:lvl5pPr marL="1645904" indent="0" algn="ctr">
              <a:buNone/>
              <a:defRPr sz="1440"/>
            </a:lvl5pPr>
            <a:lvl6pPr marL="2057379" indent="0" algn="ctr">
              <a:buNone/>
              <a:defRPr sz="1440"/>
            </a:lvl6pPr>
            <a:lvl7pPr marL="2468856" indent="0" algn="ctr">
              <a:buNone/>
              <a:defRPr sz="1440"/>
            </a:lvl7pPr>
            <a:lvl8pPr marL="2880331" indent="0" algn="ctr">
              <a:buNone/>
              <a:defRPr sz="1440"/>
            </a:lvl8pPr>
            <a:lvl9pPr marL="3291807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5720715"/>
            <a:ext cx="2468880" cy="328613"/>
          </a:xfrm>
          <a:prstGeom prst="rect">
            <a:avLst/>
          </a:prstGeom>
        </p:spPr>
        <p:txBody>
          <a:bodyPr/>
          <a:lstStyle/>
          <a:p>
            <a:pPr defTabSz="457124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5720715"/>
            <a:ext cx="3703320" cy="328613"/>
          </a:xfrm>
          <a:prstGeom prst="rect">
            <a:avLst/>
          </a:prstGeom>
        </p:spPr>
        <p:txBody>
          <a:bodyPr/>
          <a:lstStyle/>
          <a:p>
            <a:pPr defTabSz="457124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5720715"/>
            <a:ext cx="2468880" cy="328613"/>
          </a:xfrm>
          <a:prstGeom prst="rect">
            <a:avLst/>
          </a:prstGeom>
        </p:spPr>
        <p:txBody>
          <a:bodyPr/>
          <a:lstStyle/>
          <a:p>
            <a:pPr defTabSz="457124"/>
            <a:fld id="{F3E2706B-57D8-4C3B-8B7D-A32463C36449}" type="slidenum">
              <a:rPr lang="en-US" smtClean="0">
                <a:solidFill>
                  <a:srgbClr val="FFFFFF"/>
                </a:solidFill>
              </a:rPr>
              <a:pPr defTabSz="457124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9948672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9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52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542" indent="-228563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87" indent="-228563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9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5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78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23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2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162634"/>
            <a:ext cx="5922118" cy="108952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5905834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409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8852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542" indent="-228563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387" indent="-228563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5922118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9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5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78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23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32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790635"/>
            <a:ext cx="9976104" cy="59093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54357"/>
            <a:ext cx="9976104" cy="5909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8" y="2111665"/>
            <a:ext cx="4945063" cy="3693521"/>
          </a:xfrm>
        </p:spPr>
        <p:txBody>
          <a:bodyPr/>
          <a:lstStyle>
            <a:lvl1pPr marL="231739" indent="-231739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146" indent="-231739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512" indent="-166661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542" indent="-228563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387" indent="-228563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94" y="2111665"/>
            <a:ext cx="4945062" cy="3693521"/>
          </a:xfrm>
        </p:spPr>
        <p:txBody>
          <a:bodyPr/>
          <a:lstStyle>
            <a:lvl1pPr marL="231739" indent="-231739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146" indent="-231739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512" indent="-166661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542" indent="-228563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387" indent="-228563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0572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409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8852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5978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8823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7" y="5347101"/>
            <a:ext cx="7865806" cy="374867"/>
          </a:xfr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1" y="5142126"/>
            <a:ext cx="7546258" cy="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6" y="653532"/>
            <a:ext cx="9973315" cy="5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4" y="2002368"/>
            <a:ext cx="9948931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62257" y="5827441"/>
            <a:ext cx="32102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800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1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100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53707" y="5866413"/>
            <a:ext cx="583502" cy="107782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896" r:id="rId2"/>
    <p:sldLayoutId id="2147483971" r:id="rId3"/>
    <p:sldLayoutId id="2147483917" r:id="rId4"/>
    <p:sldLayoutId id="2147483969" r:id="rId5"/>
    <p:sldLayoutId id="2147483919" r:id="rId6"/>
    <p:sldLayoutId id="2147483954" r:id="rId7"/>
    <p:sldLayoutId id="2147483897" r:id="rId8"/>
    <p:sldLayoutId id="2147483898" r:id="rId9"/>
    <p:sldLayoutId id="2147483926" r:id="rId10"/>
    <p:sldLayoutId id="2147483899" r:id="rId11"/>
    <p:sldLayoutId id="21474839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12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25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3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50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71409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bg1"/>
          </a:solidFill>
          <a:latin typeface="Trebuchet MS" pitchFamily="34" charset="0"/>
        </a:defRPr>
      </a:lvl2pPr>
      <a:lvl3pPr marL="1088852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Trebuchet MS" pitchFamily="34" charset="0"/>
        </a:defRPr>
      </a:lvl3pPr>
      <a:lvl4pPr marL="1774542" indent="-228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387" indent="-228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514" indent="-2285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1640" indent="-2285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8768" indent="-2285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5894" indent="-2285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2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2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7089" y="569476"/>
            <a:ext cx="8838562" cy="717397"/>
          </a:xfrm>
          <a:prstGeom prst="rect">
            <a:avLst/>
          </a:prstGeom>
        </p:spPr>
        <p:txBody>
          <a:bodyPr vert="horz" lIns="109710" tIns="54856" rIns="109710" bIns="54856" rtlCol="0" anchor="ctr">
            <a:normAutofit/>
          </a:bodyPr>
          <a:lstStyle/>
          <a:p>
            <a:r>
              <a:rPr lang="en-US" dirty="0"/>
              <a:t>Title size:36pt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7788" y="1619061"/>
            <a:ext cx="8837863" cy="4073366"/>
          </a:xfrm>
          <a:prstGeom prst="rect">
            <a:avLst/>
          </a:prstGeom>
        </p:spPr>
        <p:txBody>
          <a:bodyPr vert="horz" lIns="109710" tIns="54856" rIns="109710" bIns="54856" rtlCol="0">
            <a:normAutofit/>
          </a:bodyPr>
          <a:lstStyle/>
          <a:p>
            <a:pPr lvl="0"/>
            <a:r>
              <a:rPr lang="en-US" dirty="0"/>
              <a:t>Body size:16pt</a:t>
            </a:r>
          </a:p>
          <a:p>
            <a:pPr lvl="1"/>
            <a:r>
              <a:rPr lang="en-US" dirty="0"/>
              <a:t>Indented Bullet: 14</a:t>
            </a:r>
          </a:p>
          <a:p>
            <a:pPr lvl="2"/>
            <a:r>
              <a:rPr lang="en-US" dirty="0"/>
              <a:t>Sub Indented Bullet 12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720719"/>
            <a:ext cx="2560320" cy="328613"/>
          </a:xfrm>
          <a:prstGeom prst="rect">
            <a:avLst/>
          </a:prstGeom>
        </p:spPr>
        <p:txBody>
          <a:bodyPr vert="horz" lIns="109710" tIns="54856" rIns="109710" bIns="548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552" fontAlgn="auto">
              <a:spcBef>
                <a:spcPts val="0"/>
              </a:spcBef>
              <a:spcAft>
                <a:spcPts val="0"/>
              </a:spcAft>
            </a:pPr>
            <a:fld id="{49D1F65A-D0DC-6846-A3C0-D4E0533AC3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48552" fontAlgn="auto">
                <a:spcBef>
                  <a:spcPts val="0"/>
                </a:spcBef>
                <a:spcAft>
                  <a:spcPts val="0"/>
                </a:spcAft>
              </a:pPr>
              <a:t>10/16/2017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720719"/>
            <a:ext cx="3474720" cy="328613"/>
          </a:xfrm>
          <a:prstGeom prst="rect">
            <a:avLst/>
          </a:prstGeom>
        </p:spPr>
        <p:txBody>
          <a:bodyPr vert="horz" lIns="109710" tIns="54856" rIns="109710" bIns="548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55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62257" y="5827441"/>
            <a:ext cx="32102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2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62655-870B-4C06-BC3D-C67D37BAE36D}" type="slidenum">
              <a:rPr kumimoji="0" lang="en-US" sz="800" b="0" i="0" u="none" strike="noStrike" kern="0" cap="all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rebuchet MS" panose="020B0603020202020204" pitchFamily="34" charset="0"/>
              </a:rPr>
              <a:pPr marL="0" marR="0" lvl="0" indent="0" algn="r" defTabSz="9142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450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53707" y="5866413"/>
            <a:ext cx="583502" cy="107782"/>
            <a:chOff x="677492" y="-1417931"/>
            <a:chExt cx="3154606" cy="582700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548552" rtl="0" eaLnBrk="1" latinLnBrk="0" hangingPunct="1">
        <a:spcBef>
          <a:spcPct val="0"/>
        </a:spcBef>
        <a:buNone/>
        <a:defRPr sz="4300" kern="1200">
          <a:solidFill>
            <a:srgbClr val="73B63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846" marR="0" indent="-342846" algn="l" defTabSz="54855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276182" algn="l"/>
        </a:tabLst>
        <a:defRPr sz="19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891396" indent="-342846" algn="l" defTabSz="548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097104" indent="-205706" algn="l" defTabSz="548552" rtl="0" eaLnBrk="1" latinLnBrk="0" hangingPunct="1">
        <a:spcBef>
          <a:spcPct val="20000"/>
        </a:spcBef>
        <a:buFont typeface="Arial" panose="020B0604020202020204" pitchFamily="34" charset="0"/>
        <a:buChar char="•"/>
        <a:tabLst>
          <a:tab pos="1097104" algn="l"/>
        </a:tabLst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919933" indent="-274277" algn="l" defTabSz="54855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468486" indent="-274277" algn="l" defTabSz="54855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017039" indent="-274277" algn="l" defTabSz="5485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589" indent="-274277" algn="l" defTabSz="5485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142" indent="-274277" algn="l" defTabSz="5485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696" indent="-274277" algn="l" defTabSz="5485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52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04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56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10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762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312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66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418" algn="l" defTabSz="5485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7" y="653533"/>
            <a:ext cx="9973315" cy="5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5" y="2002368"/>
            <a:ext cx="9948931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62257" y="5827442"/>
            <a:ext cx="32102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 defTabSz="457124"/>
            <a:fld id="{9EF62655-870B-4C06-BC3D-C67D37BAE36D}" type="slidenum">
              <a:rPr lang="en-US" sz="800" smtClean="0">
                <a:solidFill>
                  <a:srgbClr val="505050"/>
                </a:solidFill>
                <a:latin typeface="Trebuchet MS" panose="020B0603020202020204" pitchFamily="34" charset="0"/>
              </a:rPr>
              <a:pPr algn="r" defTabSz="457124"/>
              <a:t>‹#›</a:t>
            </a:fld>
            <a:r>
              <a:rPr lang="en-US" sz="1100" cap="none" dirty="0">
                <a:solidFill>
                  <a:srgbClr val="007450">
                    <a:lumMod val="60000"/>
                    <a:lumOff val="40000"/>
                  </a:srgbClr>
                </a:solidFill>
              </a:rPr>
              <a:t>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53707" y="5866413"/>
            <a:ext cx="583502" cy="107782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4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4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4"/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1762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12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24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36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48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71404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bg1"/>
          </a:solidFill>
          <a:latin typeface="Trebuchet MS" pitchFamily="34" charset="0"/>
        </a:defRPr>
      </a:lvl2pPr>
      <a:lvl3pPr marL="1088841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Trebuchet MS" pitchFamily="34" charset="0"/>
        </a:defRPr>
      </a:lvl3pPr>
      <a:lvl4pPr marL="1774525" indent="-22856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366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489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1610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8733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5855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9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9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1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5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6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8055" y="2048516"/>
            <a:ext cx="2495071" cy="277920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Mike O’Connor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Niladrish Chatterjee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Donghyuk Lee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John Wilson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Aditya Agrawal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Stephen W.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Keckler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William J.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Dally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398" y="413262"/>
            <a:ext cx="9772680" cy="98285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Fine-Grained DRAM: Energy Efficient DRAM for Extreme Bandwidth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4238" y="5721351"/>
            <a:ext cx="2468562" cy="328613"/>
          </a:xfrm>
          <a:prstGeom prst="rect">
            <a:avLst/>
          </a:prstGeom>
        </p:spPr>
        <p:txBody>
          <a:bodyPr/>
          <a:lstStyle/>
          <a:p>
            <a:pPr defTabSz="457124"/>
            <a:fld id="{F3E2706B-57D8-4C3B-8B7D-A32463C36449}" type="slidenum">
              <a:rPr lang="en-US" smtClean="0">
                <a:solidFill>
                  <a:srgbClr val="FFFFFF"/>
                </a:solidFill>
              </a:rPr>
              <a:pPr defTabSz="457124"/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sz="2400" b="1" kern="0" dirty="0"/>
              <a:t> 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Cycle a single bank faster (reduce </a:t>
            </a:r>
            <a:r>
              <a:rPr lang="en-US" sz="2400" b="1" strike="sngStrike" kern="0" dirty="0" err="1">
                <a:solidFill>
                  <a:schemeClr val="tx1">
                    <a:lumMod val="65000"/>
                  </a:schemeClr>
                </a:solidFill>
              </a:rPr>
              <a:t>tCCD</a:t>
            </a:r>
            <a:r>
              <a:rPr lang="en-US" sz="2400" b="1" strike="sngStrike" kern="0" baseline="-25000" dirty="0" err="1">
                <a:solidFill>
                  <a:schemeClr val="tx1">
                    <a:lumMod val="65000"/>
                  </a:schemeClr>
                </a:solidFill>
              </a:rPr>
              <a:t>L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Not possible </a:t>
            </a:r>
            <a:r>
              <a:rPr lang="en-US" sz="18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(w/o significant additional DRAM area)</a:t>
            </a:r>
          </a:p>
          <a:p>
            <a:pPr algn="ctr" defTabSz="914400"/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Get more bits per access to a bank (increase atom size)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Bad for perf </a:t>
            </a:r>
            <a:r>
              <a:rPr lang="en-US" sz="16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(17% on GFX w/ 128B atom)</a:t>
            </a:r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increases row size/activation energy</a:t>
            </a:r>
          </a:p>
          <a:p>
            <a:pPr algn="ctr" defTabSz="914400"/>
            <a:r>
              <a:rPr lang="en-US" sz="2400" b="1" strike="sngStrike" kern="0" dirty="0"/>
              <a:t>Overlap accesses to more banks (reduce </a:t>
            </a:r>
            <a:r>
              <a:rPr lang="en-US" sz="2400" b="1" strike="sngStrike" kern="0" dirty="0" err="1"/>
              <a:t>tCCD</a:t>
            </a:r>
            <a:r>
              <a:rPr lang="en-US" sz="2400" b="1" strike="sngStrike" kern="0" baseline="-25000" dirty="0" err="1"/>
              <a:t>S</a:t>
            </a:r>
            <a:r>
              <a:rPr lang="en-US" sz="2400" b="1" strike="sngStrike" kern="0" dirty="0"/>
              <a:t>)</a:t>
            </a:r>
          </a:p>
          <a:p>
            <a:pPr algn="ctr" defTabSz="914400"/>
            <a:r>
              <a:rPr lang="en-US" sz="2400" b="1" kern="0" dirty="0">
                <a:solidFill>
                  <a:srgbClr val="FF0000"/>
                </a:solidFill>
              </a:rPr>
              <a:t>- Extreme Bank Grouping (8:1 w/ 4x BW) </a:t>
            </a:r>
            <a:r>
              <a:rPr lang="en-US" sz="1600" b="1" kern="0" dirty="0">
                <a:solidFill>
                  <a:srgbClr val="FF0000"/>
                </a:solidFill>
              </a:rPr>
              <a:t>(11% perf cost)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algn="ctr" defTabSz="914400"/>
            <a:r>
              <a:rPr lang="en-US" sz="2400" b="1" kern="0" dirty="0"/>
              <a:t>Access more banks in parallel (more channels)</a:t>
            </a:r>
          </a:p>
          <a:p>
            <a:pPr defTabSz="914400"/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DRAM </a:t>
            </a:r>
            <a:r>
              <a:rPr lang="en-US" dirty="0" smtClean="0"/>
              <a:t>Array Bandwidth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sz="2400" b="1" kern="0" dirty="0"/>
              <a:t> 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Cycle a single bank faster (reduce </a:t>
            </a:r>
            <a:r>
              <a:rPr lang="en-US" sz="2400" b="1" strike="sngStrike" kern="0" dirty="0" err="1">
                <a:solidFill>
                  <a:schemeClr val="tx1">
                    <a:lumMod val="65000"/>
                  </a:schemeClr>
                </a:solidFill>
              </a:rPr>
              <a:t>tCCD</a:t>
            </a:r>
            <a:r>
              <a:rPr lang="en-US" sz="2400" b="1" strike="sngStrike" kern="0" baseline="-25000" dirty="0" err="1">
                <a:solidFill>
                  <a:schemeClr val="tx1">
                    <a:lumMod val="65000"/>
                  </a:schemeClr>
                </a:solidFill>
              </a:rPr>
              <a:t>L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Not possible </a:t>
            </a:r>
            <a:r>
              <a:rPr lang="en-US" sz="18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(w/o significant additional DRAM area)</a:t>
            </a:r>
          </a:p>
          <a:p>
            <a:pPr algn="ctr" defTabSz="914400"/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Get more bits per access to a bank (increase atom size)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Bad for perf </a:t>
            </a:r>
            <a:r>
              <a:rPr lang="en-US" sz="16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(17% on GFX w/ 128B atom)</a:t>
            </a:r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increases row size/activation energy</a:t>
            </a:r>
          </a:p>
          <a:p>
            <a:pPr algn="ctr" defTabSz="914400"/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Overlap accesses to more banks (reduce </a:t>
            </a:r>
            <a:r>
              <a:rPr lang="en-US" sz="2400" b="1" strike="sngStrike" kern="0" dirty="0" err="1">
                <a:solidFill>
                  <a:schemeClr val="tx1">
                    <a:lumMod val="65000"/>
                  </a:schemeClr>
                </a:solidFill>
              </a:rPr>
              <a:t>tCCD</a:t>
            </a:r>
            <a:r>
              <a:rPr lang="en-US" sz="2400" b="1" strike="sngStrike" kern="0" baseline="-25000" dirty="0" err="1">
                <a:solidFill>
                  <a:schemeClr val="tx1">
                    <a:lumMod val="65000"/>
                  </a:schemeClr>
                </a:solidFill>
              </a:rPr>
              <a:t>S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Extreme Bank Grouping (8:1 w/ 4x BW) </a:t>
            </a:r>
            <a:r>
              <a:rPr lang="en-US" sz="16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(11% perf cost)</a:t>
            </a:r>
            <a:endParaRPr lang="en-US" sz="2400" b="1" kern="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 defTabSz="914400"/>
            <a:r>
              <a:rPr lang="en-US" sz="2400" b="1" kern="0" dirty="0"/>
              <a:t>Access more banks in parallel (more channels)</a:t>
            </a:r>
          </a:p>
          <a:p>
            <a:pPr defTabSz="914400"/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DRAM </a:t>
            </a:r>
            <a:r>
              <a:rPr lang="en-US" dirty="0" smtClean="0"/>
              <a:t>Array </a:t>
            </a:r>
            <a:r>
              <a:rPr lang="en-US" dirty="0"/>
              <a:t>Bandwidth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approaches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041781-C223-46EE-A5A3-4EBA3718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4" y="5245110"/>
            <a:ext cx="701089" cy="7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43"/>
            <a:ext cx="10217464" cy="590915"/>
          </a:xfrm>
        </p:spPr>
        <p:txBody>
          <a:bodyPr/>
          <a:lstStyle/>
          <a:p>
            <a:r>
              <a:rPr lang="en-US" dirty="0" smtClean="0"/>
              <a:t>Quad-Bandwidth HBM: More parallel channels</a:t>
            </a:r>
            <a:endParaRPr lang="en-US" dirty="0"/>
          </a:p>
        </p:txBody>
      </p:sp>
      <p:sp>
        <p:nvSpPr>
          <p:cNvPr id="431" name="Content Placeholder 2"/>
          <p:cNvSpPr>
            <a:spLocks noGrp="1"/>
          </p:cNvSpPr>
          <p:nvPr>
            <p:ph idx="1"/>
          </p:nvPr>
        </p:nvSpPr>
        <p:spPr>
          <a:xfrm>
            <a:off x="334914" y="4700319"/>
            <a:ext cx="10303204" cy="3718925"/>
          </a:xfrm>
        </p:spPr>
        <p:txBody>
          <a:bodyPr/>
          <a:lstStyle/>
          <a:p>
            <a:r>
              <a:rPr lang="en-US" dirty="0" smtClean="0"/>
              <a:t>16 banks per channel                                            4 banks per channel</a:t>
            </a:r>
            <a:r>
              <a:rPr lang="en-US" dirty="0"/>
              <a:t/>
            </a:r>
            <a:br>
              <a:rPr lang="en-US" dirty="0"/>
            </a:br>
            <a:r>
              <a:rPr lang="en-US" sz="1050" dirty="0"/>
              <a:t/>
            </a:r>
            <a:br>
              <a:rPr lang="en-US" sz="1050" dirty="0"/>
            </a:br>
            <a:r>
              <a:rPr lang="en-US" dirty="0"/>
              <a:t>Bandwidth of idle banks is “wasted”                 </a:t>
            </a:r>
            <a:r>
              <a:rPr lang="en-US" dirty="0" smtClean="0"/>
              <a:t>    More banks operating in parallel</a:t>
            </a:r>
            <a:br>
              <a:rPr lang="en-US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                                                                                                                                     </a:t>
            </a:r>
            <a:r>
              <a:rPr lang="en-US" dirty="0" smtClean="0"/>
              <a:t>Same # of I/O running 4x faster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10195382" cy="525463"/>
          </a:xfrm>
        </p:spPr>
        <p:txBody>
          <a:bodyPr/>
          <a:lstStyle/>
          <a:p>
            <a:r>
              <a:rPr lang="en-US" dirty="0" smtClean="0"/>
              <a:t>Conventional HBM2 Channel                    Quad-Bandwidth HBM Channels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1036893" y="1708796"/>
            <a:ext cx="3370997" cy="294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1189293" y="184754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189293" y="245032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1189293" y="342159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189293" y="401586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021806" y="184754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021806" y="245032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021806" y="342159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021806" y="401586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cxnSpLocks/>
          </p:cNvCxnSpPr>
          <p:nvPr/>
        </p:nvCxnSpPr>
        <p:spPr>
          <a:xfrm>
            <a:off x="1937645" y="2404833"/>
            <a:ext cx="0" cy="16110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/>
          </p:cNvCxnSpPr>
          <p:nvPr/>
        </p:nvCxnSpPr>
        <p:spPr>
          <a:xfrm flipH="1">
            <a:off x="1513427" y="2425306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/>
          </p:cNvCxnSpPr>
          <p:nvPr/>
        </p:nvCxnSpPr>
        <p:spPr>
          <a:xfrm flipH="1">
            <a:off x="1511152" y="3995397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729214" y="185298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729214" y="245576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729214" y="342703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729214" y="402130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561727" y="185298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561727" y="245576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561727" y="342703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3561727" y="402130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cxnSp>
        <p:nvCxnSpPr>
          <p:cNvPr id="153" name="Straight Connector 152"/>
          <p:cNvCxnSpPr>
            <a:cxnSpLocks/>
          </p:cNvCxnSpPr>
          <p:nvPr/>
        </p:nvCxnSpPr>
        <p:spPr>
          <a:xfrm>
            <a:off x="3477566" y="2410272"/>
            <a:ext cx="0" cy="16110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/>
          </p:cNvCxnSpPr>
          <p:nvPr/>
        </p:nvCxnSpPr>
        <p:spPr>
          <a:xfrm flipH="1">
            <a:off x="3053348" y="2430745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/>
          </p:cNvCxnSpPr>
          <p:nvPr/>
        </p:nvCxnSpPr>
        <p:spPr>
          <a:xfrm flipH="1">
            <a:off x="3051073" y="4000836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 flipH="1">
            <a:off x="1937645" y="3199070"/>
            <a:ext cx="154731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2"/>
          <p:cNvSpPr txBox="1"/>
          <p:nvPr/>
        </p:nvSpPr>
        <p:spPr>
          <a:xfrm>
            <a:off x="4422041" y="2969877"/>
            <a:ext cx="996456" cy="75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Shared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16 GB/s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Channel</a:t>
            </a:r>
          </a:p>
        </p:txBody>
      </p:sp>
      <p:sp>
        <p:nvSpPr>
          <p:cNvPr id="158" name="Oval 157"/>
          <p:cNvSpPr/>
          <p:nvPr/>
        </p:nvSpPr>
        <p:spPr>
          <a:xfrm>
            <a:off x="2512968" y="3004870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59" name="Connector: Curved 158"/>
          <p:cNvCxnSpPr>
            <a:cxnSpLocks/>
            <a:stCxn id="157" idx="1"/>
            <a:endCxn id="158" idx="7"/>
          </p:cNvCxnSpPr>
          <p:nvPr/>
        </p:nvCxnSpPr>
        <p:spPr>
          <a:xfrm rot="10800000">
            <a:off x="2856389" y="3065150"/>
            <a:ext cx="1565652" cy="283293"/>
          </a:xfrm>
          <a:prstGeom prst="curvedConnector4">
            <a:avLst>
              <a:gd name="adj1" fmla="val 48118"/>
              <a:gd name="adj2" fmla="val 180694"/>
            </a:avLst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6188573" y="1693476"/>
            <a:ext cx="3370997" cy="294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8" name="TextBox 169"/>
          <p:cNvSpPr txBox="1"/>
          <p:nvPr/>
        </p:nvSpPr>
        <p:spPr>
          <a:xfrm>
            <a:off x="9659463" y="2377306"/>
            <a:ext cx="1158174" cy="16435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Four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16 </a:t>
            </a:r>
            <a:r>
              <a:rPr lang="en-US" sz="1600" b="1" dirty="0">
                <a:solidFill>
                  <a:schemeClr val="bg1"/>
                </a:solidFill>
              </a:rPr>
              <a:t>GB/s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Channels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4x more BW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overall</a:t>
            </a:r>
          </a:p>
        </p:txBody>
      </p:sp>
      <p:cxnSp>
        <p:nvCxnSpPr>
          <p:cNvPr id="428" name="Straight Connector 427"/>
          <p:cNvCxnSpPr>
            <a:cxnSpLocks/>
          </p:cNvCxnSpPr>
          <p:nvPr/>
        </p:nvCxnSpPr>
        <p:spPr>
          <a:xfrm>
            <a:off x="5608662" y="1252157"/>
            <a:ext cx="0" cy="47118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Rectangle 417"/>
          <p:cNvSpPr/>
          <p:nvPr/>
        </p:nvSpPr>
        <p:spPr>
          <a:xfrm>
            <a:off x="6334150" y="185301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6334150" y="245579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3" name="Rectangle 422"/>
          <p:cNvSpPr/>
          <p:nvPr/>
        </p:nvSpPr>
        <p:spPr>
          <a:xfrm>
            <a:off x="6334150" y="342706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6334150" y="402133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7166663" y="185301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9" name="Rectangle 428"/>
          <p:cNvSpPr/>
          <p:nvPr/>
        </p:nvSpPr>
        <p:spPr>
          <a:xfrm>
            <a:off x="7166663" y="245579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0" name="Rectangle 429"/>
          <p:cNvSpPr/>
          <p:nvPr/>
        </p:nvSpPr>
        <p:spPr>
          <a:xfrm>
            <a:off x="7166663" y="3427065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7166663" y="4021339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33" name="Straight Connector 432"/>
          <p:cNvCxnSpPr>
            <a:cxnSpLocks/>
          </p:cNvCxnSpPr>
          <p:nvPr/>
        </p:nvCxnSpPr>
        <p:spPr>
          <a:xfrm flipH="1">
            <a:off x="6658284" y="2430776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cxnSpLocks/>
          </p:cNvCxnSpPr>
          <p:nvPr/>
        </p:nvCxnSpPr>
        <p:spPr>
          <a:xfrm flipH="1">
            <a:off x="6656009" y="4000867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Rectangle 434"/>
          <p:cNvSpPr/>
          <p:nvPr/>
        </p:nvSpPr>
        <p:spPr>
          <a:xfrm>
            <a:off x="7874071" y="185845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7874071" y="246123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7874071" y="343250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7874071" y="402677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8706584" y="185845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8706584" y="246123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8706584" y="343250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8706584" y="402677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cxnSp>
        <p:nvCxnSpPr>
          <p:cNvPr id="443" name="Straight Connector 442"/>
          <p:cNvCxnSpPr>
            <a:cxnSpLocks/>
          </p:cNvCxnSpPr>
          <p:nvPr/>
        </p:nvCxnSpPr>
        <p:spPr>
          <a:xfrm flipH="1">
            <a:off x="8198205" y="2436215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>
            <a:cxnSpLocks/>
          </p:cNvCxnSpPr>
          <p:nvPr/>
        </p:nvCxnSpPr>
        <p:spPr>
          <a:xfrm flipH="1">
            <a:off x="8195930" y="4006306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cxnSpLocks/>
          </p:cNvCxnSpPr>
          <p:nvPr/>
        </p:nvCxnSpPr>
        <p:spPr>
          <a:xfrm flipH="1">
            <a:off x="7089894" y="2410272"/>
            <a:ext cx="2276" cy="70178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cxnSpLocks/>
          </p:cNvCxnSpPr>
          <p:nvPr/>
        </p:nvCxnSpPr>
        <p:spPr>
          <a:xfrm>
            <a:off x="8634366" y="2419718"/>
            <a:ext cx="0" cy="69234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cxnSpLocks/>
          </p:cNvCxnSpPr>
          <p:nvPr/>
        </p:nvCxnSpPr>
        <p:spPr>
          <a:xfrm>
            <a:off x="8629815" y="3285869"/>
            <a:ext cx="4551" cy="70994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cxnSpLocks/>
          </p:cNvCxnSpPr>
          <p:nvPr/>
        </p:nvCxnSpPr>
        <p:spPr>
          <a:xfrm>
            <a:off x="7087618" y="3280295"/>
            <a:ext cx="0" cy="72057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cxnSpLocks/>
          </p:cNvCxnSpPr>
          <p:nvPr/>
        </p:nvCxnSpPr>
        <p:spPr>
          <a:xfrm flipH="1">
            <a:off x="8214127" y="3291807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cxnSpLocks/>
          </p:cNvCxnSpPr>
          <p:nvPr/>
        </p:nvCxnSpPr>
        <p:spPr>
          <a:xfrm flipH="1">
            <a:off x="6674206" y="3280295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>
            <a:cxnSpLocks/>
          </p:cNvCxnSpPr>
          <p:nvPr/>
        </p:nvCxnSpPr>
        <p:spPr>
          <a:xfrm flipH="1">
            <a:off x="7073238" y="3112061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>
            <a:cxnSpLocks/>
          </p:cNvCxnSpPr>
          <p:nvPr/>
        </p:nvCxnSpPr>
        <p:spPr>
          <a:xfrm flipH="1">
            <a:off x="8612755" y="3104870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Oval 452"/>
          <p:cNvSpPr/>
          <p:nvPr/>
        </p:nvSpPr>
        <p:spPr>
          <a:xfrm>
            <a:off x="6473034" y="3015424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7305951" y="3005873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8012955" y="3009985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8845468" y="3015424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34" y="504704"/>
            <a:ext cx="8061618" cy="58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Energy Critical for Multi-TB/s DRAM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Consuming increasing fraction of fixed power budgets</a:t>
            </a:r>
            <a:endParaRPr lang="en-US" dirty="0"/>
          </a:p>
          <a:p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093521" y="5507494"/>
            <a:ext cx="5759533" cy="51720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kern="0" dirty="0" smtClean="0"/>
              <a:t>Need </a:t>
            </a:r>
            <a:r>
              <a:rPr lang="en-US" kern="0" dirty="0"/>
              <a:t>~2pJ/bit DRAM to deliver ≥4 TB/s systems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8546" y="1876301"/>
            <a:ext cx="1330036" cy="72439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5623" y="1587675"/>
            <a:ext cx="2110258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60W Power Budget</a:t>
            </a:r>
          </a:p>
        </p:txBody>
      </p:sp>
    </p:spTree>
    <p:extLst>
      <p:ext uri="{BB962C8B-B14F-4D97-AF65-F5344CB8AC3E}">
        <p14:creationId xmlns:p14="http://schemas.microsoft.com/office/powerpoint/2010/main" val="32421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b="1" kern="0" dirty="0"/>
              <a:t> </a:t>
            </a:r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Energy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HBM2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7D662D-7669-4978-BC62-60748D44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52" y="2059520"/>
            <a:ext cx="7594663" cy="346250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5" y="1715133"/>
            <a:ext cx="3604079" cy="363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162645"/>
            <a:ext cx="10217464" cy="1089513"/>
          </a:xfrm>
        </p:spPr>
        <p:txBody>
          <a:bodyPr/>
          <a:lstStyle/>
          <a:p>
            <a:r>
              <a:rPr lang="en-US" dirty="0"/>
              <a:t>Fine-Grained DRAM: Narrow Channels, Local I/O</a:t>
            </a:r>
          </a:p>
        </p:txBody>
      </p:sp>
      <p:sp>
        <p:nvSpPr>
          <p:cNvPr id="431" name="Content Placeholder 2"/>
          <p:cNvSpPr>
            <a:spLocks noGrp="1"/>
          </p:cNvSpPr>
          <p:nvPr>
            <p:ph idx="1"/>
          </p:nvPr>
        </p:nvSpPr>
        <p:spPr>
          <a:xfrm>
            <a:off x="334914" y="4700319"/>
            <a:ext cx="10303204" cy="3718925"/>
          </a:xfrm>
        </p:spPr>
        <p:txBody>
          <a:bodyPr/>
          <a:lstStyle/>
          <a:p>
            <a:r>
              <a:rPr lang="en-US" dirty="0" smtClean="0"/>
              <a:t>Shared inter-bank bus                                           </a:t>
            </a:r>
            <a:r>
              <a:rPr lang="en-US" dirty="0"/>
              <a:t>Local, parallel I/O per </a:t>
            </a:r>
            <a:r>
              <a:rPr lang="en-US" dirty="0" smtClean="0"/>
              <a:t>bank</a:t>
            </a:r>
            <a:r>
              <a:rPr lang="en-US" dirty="0"/>
              <a:t/>
            </a:r>
            <a:br>
              <a:rPr lang="en-US" dirty="0"/>
            </a:br>
            <a:r>
              <a:rPr lang="en-US" sz="1050" dirty="0"/>
              <a:t/>
            </a:r>
            <a:br>
              <a:rPr lang="en-US" sz="1050" dirty="0"/>
            </a:br>
            <a:r>
              <a:rPr lang="en-US" dirty="0"/>
              <a:t>High data movement energy                                 </a:t>
            </a:r>
            <a:r>
              <a:rPr lang="en-US" dirty="0" smtClean="0"/>
              <a:t>Reduced </a:t>
            </a:r>
            <a:r>
              <a:rPr lang="en-US" dirty="0"/>
              <a:t>data movement energy</a:t>
            </a:r>
            <a:br>
              <a:rPr lang="en-US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dirty="0" smtClean="0"/>
              <a:t>High </a:t>
            </a:r>
            <a:r>
              <a:rPr lang="en-US" dirty="0" smtClean="0"/>
              <a:t>activation energy                                          Reduced activation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Quad-Bandwidth HBM Channels               Fine-Grained </a:t>
            </a:r>
            <a:r>
              <a:rPr lang="en-US" dirty="0"/>
              <a:t>DRAM Arch.</a:t>
            </a:r>
          </a:p>
        </p:txBody>
      </p:sp>
      <p:sp>
        <p:nvSpPr>
          <p:cNvPr id="157" name="TextBox 2"/>
          <p:cNvSpPr txBox="1"/>
          <p:nvPr/>
        </p:nvSpPr>
        <p:spPr>
          <a:xfrm>
            <a:off x="4303288" y="2825805"/>
            <a:ext cx="1082172" cy="75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Four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16 GB/s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Channels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188573" y="1693476"/>
            <a:ext cx="3370997" cy="294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9" name="Connector: Curved 178"/>
          <p:cNvCxnSpPr>
            <a:cxnSpLocks/>
          </p:cNvCxnSpPr>
          <p:nvPr/>
        </p:nvCxnSpPr>
        <p:spPr>
          <a:xfrm rot="10800000">
            <a:off x="9306493" y="2364220"/>
            <a:ext cx="881025" cy="82407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69"/>
          <p:cNvSpPr txBox="1"/>
          <p:nvPr/>
        </p:nvSpPr>
        <p:spPr>
          <a:xfrm>
            <a:off x="9753778" y="3209214"/>
            <a:ext cx="1158174" cy="12003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32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Dedicated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Local 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2 GB/s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Channels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511898" y="2235683"/>
            <a:ext cx="137160" cy="197117"/>
            <a:chOff x="6729810" y="2199145"/>
            <a:chExt cx="137160" cy="197117"/>
          </a:xfrm>
        </p:grpSpPr>
        <p:cxnSp>
          <p:nvCxnSpPr>
            <p:cNvPr id="217" name="Straight Connector 216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383905" y="2427950"/>
            <a:ext cx="137160" cy="237420"/>
            <a:chOff x="6972967" y="2283345"/>
            <a:chExt cx="137160" cy="237420"/>
          </a:xfrm>
        </p:grpSpPr>
        <p:cxnSp>
          <p:nvCxnSpPr>
            <p:cNvPr id="221" name="Straight Connector 220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796399" y="2235683"/>
            <a:ext cx="137160" cy="197117"/>
            <a:chOff x="6729810" y="2199145"/>
            <a:chExt cx="137160" cy="197117"/>
          </a:xfrm>
        </p:grpSpPr>
        <p:cxnSp>
          <p:nvCxnSpPr>
            <p:cNvPr id="227" name="Straight Connector 226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686961" y="2432456"/>
            <a:ext cx="137160" cy="237420"/>
            <a:chOff x="6972967" y="2283345"/>
            <a:chExt cx="137160" cy="237420"/>
          </a:xfrm>
        </p:grpSpPr>
        <p:cxnSp>
          <p:nvCxnSpPr>
            <p:cNvPr id="231" name="Straight Connector 230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6334020" y="2591980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332560" y="1772220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/>
              <a:t>Bank</a:t>
            </a:r>
          </a:p>
        </p:txBody>
      </p:sp>
      <p:grpSp>
        <p:nvGrpSpPr>
          <p:cNvPr id="242" name="Group 241"/>
          <p:cNvGrpSpPr/>
          <p:nvPr/>
        </p:nvGrpSpPr>
        <p:grpSpPr>
          <a:xfrm>
            <a:off x="7349835" y="2235683"/>
            <a:ext cx="137160" cy="197117"/>
            <a:chOff x="6729810" y="2199145"/>
            <a:chExt cx="137160" cy="197117"/>
          </a:xfrm>
        </p:grpSpPr>
        <p:cxnSp>
          <p:nvCxnSpPr>
            <p:cNvPr id="243" name="Straight Connector 242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221842" y="2427950"/>
            <a:ext cx="137160" cy="237420"/>
            <a:chOff x="6972967" y="2283345"/>
            <a:chExt cx="137160" cy="237420"/>
          </a:xfrm>
        </p:grpSpPr>
        <p:cxnSp>
          <p:nvCxnSpPr>
            <p:cNvPr id="246" name="Straight Connector 245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7634336" y="2235683"/>
            <a:ext cx="137160" cy="197117"/>
            <a:chOff x="6729810" y="2199145"/>
            <a:chExt cx="137160" cy="197117"/>
          </a:xfrm>
        </p:grpSpPr>
        <p:cxnSp>
          <p:nvCxnSpPr>
            <p:cNvPr id="252" name="Straight Connector 251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252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7524898" y="2432456"/>
            <a:ext cx="137160" cy="237420"/>
            <a:chOff x="6972967" y="2283345"/>
            <a:chExt cx="137160" cy="237420"/>
          </a:xfrm>
        </p:grpSpPr>
        <p:cxnSp>
          <p:nvCxnSpPr>
            <p:cNvPr id="255" name="Straight Connector 254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60" name="Rectangle 259"/>
          <p:cNvSpPr/>
          <p:nvPr/>
        </p:nvSpPr>
        <p:spPr>
          <a:xfrm>
            <a:off x="7171957" y="2591980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1" name="Rectangle 260"/>
          <p:cNvSpPr/>
          <p:nvPr/>
        </p:nvSpPr>
        <p:spPr>
          <a:xfrm>
            <a:off x="7170497" y="1772220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8097268" y="2235683"/>
            <a:ext cx="137160" cy="197117"/>
            <a:chOff x="6729810" y="2199145"/>
            <a:chExt cx="137160" cy="197117"/>
          </a:xfrm>
        </p:grpSpPr>
        <p:cxnSp>
          <p:nvCxnSpPr>
            <p:cNvPr id="269" name="Straight Connector 268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7969275" y="2427950"/>
            <a:ext cx="137160" cy="237420"/>
            <a:chOff x="6972967" y="2283345"/>
            <a:chExt cx="137160" cy="237420"/>
          </a:xfrm>
        </p:grpSpPr>
        <p:cxnSp>
          <p:nvCxnSpPr>
            <p:cNvPr id="272" name="Straight Connector 271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72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8381769" y="2235683"/>
            <a:ext cx="137160" cy="197117"/>
            <a:chOff x="6729810" y="2199145"/>
            <a:chExt cx="137160" cy="197117"/>
          </a:xfrm>
        </p:grpSpPr>
        <p:cxnSp>
          <p:nvCxnSpPr>
            <p:cNvPr id="278" name="Straight Connector 277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8272331" y="2432456"/>
            <a:ext cx="137160" cy="237420"/>
            <a:chOff x="6972967" y="2283345"/>
            <a:chExt cx="137160" cy="237420"/>
          </a:xfrm>
        </p:grpSpPr>
        <p:cxnSp>
          <p:nvCxnSpPr>
            <p:cNvPr id="281" name="Straight Connector 280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Oval 281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6" name="Rectangle 285"/>
          <p:cNvSpPr/>
          <p:nvPr/>
        </p:nvSpPr>
        <p:spPr>
          <a:xfrm>
            <a:off x="7919390" y="2591980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87" name="Rectangle 286"/>
          <p:cNvSpPr/>
          <p:nvPr/>
        </p:nvSpPr>
        <p:spPr>
          <a:xfrm>
            <a:off x="7917930" y="1772220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grpSp>
        <p:nvGrpSpPr>
          <p:cNvPr id="294" name="Group 293"/>
          <p:cNvGrpSpPr/>
          <p:nvPr/>
        </p:nvGrpSpPr>
        <p:grpSpPr>
          <a:xfrm>
            <a:off x="8920460" y="2235683"/>
            <a:ext cx="137160" cy="197117"/>
            <a:chOff x="6729810" y="2199145"/>
            <a:chExt cx="137160" cy="197117"/>
          </a:xfrm>
        </p:grpSpPr>
        <p:cxnSp>
          <p:nvCxnSpPr>
            <p:cNvPr id="295" name="Straight Connector 294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8792467" y="2427950"/>
            <a:ext cx="137160" cy="237420"/>
            <a:chOff x="6972967" y="2283345"/>
            <a:chExt cx="137160" cy="237420"/>
          </a:xfrm>
        </p:grpSpPr>
        <p:cxnSp>
          <p:nvCxnSpPr>
            <p:cNvPr id="298" name="Straight Connector 297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9204961" y="2235683"/>
            <a:ext cx="137160" cy="197117"/>
            <a:chOff x="6729810" y="2199145"/>
            <a:chExt cx="137160" cy="197117"/>
          </a:xfrm>
        </p:grpSpPr>
        <p:cxnSp>
          <p:nvCxnSpPr>
            <p:cNvPr id="304" name="Straight Connector 303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9095523" y="2432456"/>
            <a:ext cx="137160" cy="237420"/>
            <a:chOff x="6972967" y="2283345"/>
            <a:chExt cx="137160" cy="237420"/>
          </a:xfrm>
        </p:grpSpPr>
        <p:cxnSp>
          <p:nvCxnSpPr>
            <p:cNvPr id="307" name="Straight Connector 306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12" name="Rectangle 311"/>
          <p:cNvSpPr/>
          <p:nvPr/>
        </p:nvSpPr>
        <p:spPr>
          <a:xfrm>
            <a:off x="8742582" y="2591980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13" name="Rectangle 312"/>
          <p:cNvSpPr/>
          <p:nvPr/>
        </p:nvSpPr>
        <p:spPr>
          <a:xfrm>
            <a:off x="8741122" y="1772220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/>
              <a:t>Bank</a:t>
            </a:r>
          </a:p>
        </p:txBody>
      </p:sp>
      <p:grpSp>
        <p:nvGrpSpPr>
          <p:cNvPr id="320" name="Group 319"/>
          <p:cNvGrpSpPr/>
          <p:nvPr/>
        </p:nvGrpSpPr>
        <p:grpSpPr>
          <a:xfrm>
            <a:off x="6500022" y="3595678"/>
            <a:ext cx="137160" cy="197117"/>
            <a:chOff x="6729810" y="2199145"/>
            <a:chExt cx="137160" cy="197117"/>
          </a:xfrm>
        </p:grpSpPr>
        <p:cxnSp>
          <p:nvCxnSpPr>
            <p:cNvPr id="321" name="Straight Connector 320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377967" y="3787945"/>
            <a:ext cx="137160" cy="237420"/>
            <a:chOff x="6972967" y="2283345"/>
            <a:chExt cx="137160" cy="237420"/>
          </a:xfrm>
        </p:grpSpPr>
        <p:cxnSp>
          <p:nvCxnSpPr>
            <p:cNvPr id="324" name="Straight Connector 323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324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784523" y="3595678"/>
            <a:ext cx="137160" cy="197117"/>
            <a:chOff x="6729810" y="2199145"/>
            <a:chExt cx="137160" cy="197117"/>
          </a:xfrm>
        </p:grpSpPr>
        <p:cxnSp>
          <p:nvCxnSpPr>
            <p:cNvPr id="330" name="Straight Connector 329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6681023" y="3792451"/>
            <a:ext cx="137160" cy="237420"/>
            <a:chOff x="6972967" y="2283345"/>
            <a:chExt cx="137160" cy="237420"/>
          </a:xfrm>
        </p:grpSpPr>
        <p:cxnSp>
          <p:nvCxnSpPr>
            <p:cNvPr id="333" name="Straight Connector 332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8" name="Rectangle 337"/>
          <p:cNvSpPr/>
          <p:nvPr/>
        </p:nvSpPr>
        <p:spPr>
          <a:xfrm>
            <a:off x="6334020" y="3951975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/>
              <a:t>Bank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6332560" y="3132215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grpSp>
        <p:nvGrpSpPr>
          <p:cNvPr id="346" name="Group 345"/>
          <p:cNvGrpSpPr/>
          <p:nvPr/>
        </p:nvGrpSpPr>
        <p:grpSpPr>
          <a:xfrm>
            <a:off x="8900382" y="3582935"/>
            <a:ext cx="137160" cy="197117"/>
            <a:chOff x="6729810" y="2199145"/>
            <a:chExt cx="137160" cy="197117"/>
          </a:xfrm>
        </p:grpSpPr>
        <p:cxnSp>
          <p:nvCxnSpPr>
            <p:cNvPr id="347" name="Straight Connector 346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8778327" y="3775202"/>
            <a:ext cx="137160" cy="237420"/>
            <a:chOff x="6972967" y="2283345"/>
            <a:chExt cx="137160" cy="237420"/>
          </a:xfrm>
        </p:grpSpPr>
        <p:cxnSp>
          <p:nvCxnSpPr>
            <p:cNvPr id="350" name="Straight Connector 349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9184883" y="3582935"/>
            <a:ext cx="137160" cy="197117"/>
            <a:chOff x="6729810" y="2199145"/>
            <a:chExt cx="137160" cy="197117"/>
          </a:xfrm>
        </p:grpSpPr>
        <p:cxnSp>
          <p:nvCxnSpPr>
            <p:cNvPr id="356" name="Straight Connector 355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9081383" y="3779708"/>
            <a:ext cx="137160" cy="237420"/>
            <a:chOff x="6972967" y="2283345"/>
            <a:chExt cx="137160" cy="237420"/>
          </a:xfrm>
        </p:grpSpPr>
        <p:cxnSp>
          <p:nvCxnSpPr>
            <p:cNvPr id="359" name="Straight Connector 358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64" name="Rectangle 363"/>
          <p:cNvSpPr/>
          <p:nvPr/>
        </p:nvSpPr>
        <p:spPr>
          <a:xfrm>
            <a:off x="8734380" y="3939232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/>
              <a:t>Bank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8732920" y="3119472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grpSp>
        <p:nvGrpSpPr>
          <p:cNvPr id="372" name="Group 371"/>
          <p:cNvGrpSpPr/>
          <p:nvPr/>
        </p:nvGrpSpPr>
        <p:grpSpPr>
          <a:xfrm>
            <a:off x="7346996" y="3591973"/>
            <a:ext cx="137160" cy="197117"/>
            <a:chOff x="6729810" y="2199145"/>
            <a:chExt cx="137160" cy="197117"/>
          </a:xfrm>
        </p:grpSpPr>
        <p:cxnSp>
          <p:nvCxnSpPr>
            <p:cNvPr id="373" name="Straight Connector 372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Oval 373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7224941" y="3784240"/>
            <a:ext cx="137160" cy="237420"/>
            <a:chOff x="6972967" y="2283345"/>
            <a:chExt cx="137160" cy="237420"/>
          </a:xfrm>
        </p:grpSpPr>
        <p:cxnSp>
          <p:nvCxnSpPr>
            <p:cNvPr id="376" name="Straight Connector 375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Oval 376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7631497" y="3591973"/>
            <a:ext cx="137160" cy="197117"/>
            <a:chOff x="6729810" y="2199145"/>
            <a:chExt cx="137160" cy="197117"/>
          </a:xfrm>
        </p:grpSpPr>
        <p:cxnSp>
          <p:nvCxnSpPr>
            <p:cNvPr id="382" name="Straight Connector 381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7527997" y="3788746"/>
            <a:ext cx="137160" cy="237420"/>
            <a:chOff x="6972967" y="2283345"/>
            <a:chExt cx="137160" cy="237420"/>
          </a:xfrm>
        </p:grpSpPr>
        <p:cxnSp>
          <p:nvCxnSpPr>
            <p:cNvPr id="385" name="Straight Connector 384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385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90" name="Rectangle 389"/>
          <p:cNvSpPr/>
          <p:nvPr/>
        </p:nvSpPr>
        <p:spPr>
          <a:xfrm>
            <a:off x="7180994" y="3948270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sp>
        <p:nvSpPr>
          <p:cNvPr id="391" name="Rectangle 390"/>
          <p:cNvSpPr/>
          <p:nvPr/>
        </p:nvSpPr>
        <p:spPr>
          <a:xfrm>
            <a:off x="7179534" y="3128510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grpSp>
        <p:nvGrpSpPr>
          <p:cNvPr id="398" name="Group 397"/>
          <p:cNvGrpSpPr/>
          <p:nvPr/>
        </p:nvGrpSpPr>
        <p:grpSpPr>
          <a:xfrm>
            <a:off x="8080224" y="3591973"/>
            <a:ext cx="137160" cy="197117"/>
            <a:chOff x="6729810" y="2199145"/>
            <a:chExt cx="137160" cy="197117"/>
          </a:xfrm>
        </p:grpSpPr>
        <p:cxnSp>
          <p:nvCxnSpPr>
            <p:cNvPr id="399" name="Straight Connector 398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Oval 399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7958169" y="3784240"/>
            <a:ext cx="137160" cy="237420"/>
            <a:chOff x="6972967" y="2283345"/>
            <a:chExt cx="137160" cy="237420"/>
          </a:xfrm>
        </p:grpSpPr>
        <p:cxnSp>
          <p:nvCxnSpPr>
            <p:cNvPr id="402" name="Straight Connector 401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8364725" y="3591973"/>
            <a:ext cx="137160" cy="197117"/>
            <a:chOff x="6729810" y="2199145"/>
            <a:chExt cx="137160" cy="197117"/>
          </a:xfrm>
        </p:grpSpPr>
        <p:cxnSp>
          <p:nvCxnSpPr>
            <p:cNvPr id="408" name="Straight Connector 407"/>
            <p:cNvCxnSpPr>
              <a:cxnSpLocks/>
            </p:cNvCxnSpPr>
            <p:nvPr/>
          </p:nvCxnSpPr>
          <p:spPr>
            <a:xfrm>
              <a:off x="6798390" y="2199145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408"/>
            <p:cNvSpPr/>
            <p:nvPr/>
          </p:nvSpPr>
          <p:spPr>
            <a:xfrm>
              <a:off x="6729810" y="2259102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8261225" y="3788746"/>
            <a:ext cx="137160" cy="237420"/>
            <a:chOff x="6972967" y="2283345"/>
            <a:chExt cx="137160" cy="237420"/>
          </a:xfrm>
        </p:grpSpPr>
        <p:cxnSp>
          <p:nvCxnSpPr>
            <p:cNvPr id="411" name="Straight Connector 410"/>
            <p:cNvCxnSpPr>
              <a:cxnSpLocks/>
            </p:cNvCxnSpPr>
            <p:nvPr/>
          </p:nvCxnSpPr>
          <p:spPr>
            <a:xfrm>
              <a:off x="7044874" y="2405461"/>
              <a:ext cx="0" cy="115304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/>
            <p:nvPr/>
          </p:nvSpPr>
          <p:spPr>
            <a:xfrm>
              <a:off x="6972967" y="2283345"/>
              <a:ext cx="137160" cy="1371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16" name="Rectangle 415"/>
          <p:cNvSpPr/>
          <p:nvPr/>
        </p:nvSpPr>
        <p:spPr>
          <a:xfrm>
            <a:off x="7914222" y="3948270"/>
            <a:ext cx="659979" cy="50062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sp>
        <p:nvSpPr>
          <p:cNvPr id="417" name="Rectangle 416"/>
          <p:cNvSpPr/>
          <p:nvPr/>
        </p:nvSpPr>
        <p:spPr>
          <a:xfrm>
            <a:off x="7912762" y="3128510"/>
            <a:ext cx="661439" cy="49592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00" dirty="0"/>
          </a:p>
        </p:txBody>
      </p:sp>
      <p:cxnSp>
        <p:nvCxnSpPr>
          <p:cNvPr id="419" name="Straight Connector 418"/>
          <p:cNvCxnSpPr/>
          <p:nvPr/>
        </p:nvCxnSpPr>
        <p:spPr>
          <a:xfrm>
            <a:off x="8885188" y="1772220"/>
            <a:ext cx="0" cy="49592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9046770" y="1765396"/>
            <a:ext cx="0" cy="49592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9208327" y="1783860"/>
            <a:ext cx="0" cy="49592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169"/>
          <p:cNvSpPr txBox="1"/>
          <p:nvPr/>
        </p:nvSpPr>
        <p:spPr>
          <a:xfrm>
            <a:off x="9623835" y="1558952"/>
            <a:ext cx="1418061" cy="9787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Partition Bank into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Narrower </a:t>
            </a:r>
            <a:r>
              <a:rPr lang="en-US" sz="1600" b="1" dirty="0" err="1" smtClean="0">
                <a:solidFill>
                  <a:schemeClr val="bg1"/>
                </a:solidFill>
              </a:rPr>
              <a:t>Pseudobanks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25" name="Connector: Curved 424"/>
          <p:cNvCxnSpPr>
            <a:cxnSpLocks/>
          </p:cNvCxnSpPr>
          <p:nvPr/>
        </p:nvCxnSpPr>
        <p:spPr>
          <a:xfrm rot="10800000" flipV="1">
            <a:off x="9380664" y="1735666"/>
            <a:ext cx="505544" cy="18538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cxnSpLocks/>
          </p:cNvCxnSpPr>
          <p:nvPr/>
        </p:nvCxnSpPr>
        <p:spPr>
          <a:xfrm>
            <a:off x="5608662" y="1252157"/>
            <a:ext cx="0" cy="47118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Rectangle 417"/>
          <p:cNvSpPr/>
          <p:nvPr/>
        </p:nvSpPr>
        <p:spPr>
          <a:xfrm>
            <a:off x="868427" y="1693475"/>
            <a:ext cx="3370997" cy="294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1014004" y="185301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1014004" y="245579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6" name="Rectangle 425"/>
          <p:cNvSpPr/>
          <p:nvPr/>
        </p:nvSpPr>
        <p:spPr>
          <a:xfrm>
            <a:off x="1014004" y="342706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1014004" y="402133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1846517" y="185301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0" name="Rectangle 429"/>
          <p:cNvSpPr/>
          <p:nvPr/>
        </p:nvSpPr>
        <p:spPr>
          <a:xfrm>
            <a:off x="1846517" y="245579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2" name="Rectangle 431"/>
          <p:cNvSpPr/>
          <p:nvPr/>
        </p:nvSpPr>
        <p:spPr>
          <a:xfrm>
            <a:off x="1846517" y="3427064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1846517" y="4021338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34" name="Straight Connector 433"/>
          <p:cNvCxnSpPr>
            <a:cxnSpLocks/>
          </p:cNvCxnSpPr>
          <p:nvPr/>
        </p:nvCxnSpPr>
        <p:spPr>
          <a:xfrm flipH="1">
            <a:off x="1338138" y="2430775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>
            <a:cxnSpLocks/>
          </p:cNvCxnSpPr>
          <p:nvPr/>
        </p:nvCxnSpPr>
        <p:spPr>
          <a:xfrm flipH="1">
            <a:off x="1335863" y="4000866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Rectangle 435"/>
          <p:cNvSpPr/>
          <p:nvPr/>
        </p:nvSpPr>
        <p:spPr>
          <a:xfrm>
            <a:off x="2553925" y="1858457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2553925" y="2461233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2553925" y="3432503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2553925" y="4026777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3386438" y="1858457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3386438" y="2461233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3386438" y="3432503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3386438" y="4026777"/>
            <a:ext cx="680113" cy="54363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Bank</a:t>
            </a:r>
          </a:p>
        </p:txBody>
      </p:sp>
      <p:cxnSp>
        <p:nvCxnSpPr>
          <p:cNvPr id="444" name="Straight Connector 443"/>
          <p:cNvCxnSpPr>
            <a:cxnSpLocks/>
          </p:cNvCxnSpPr>
          <p:nvPr/>
        </p:nvCxnSpPr>
        <p:spPr>
          <a:xfrm flipH="1">
            <a:off x="2878059" y="2436214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cxnSpLocks/>
          </p:cNvCxnSpPr>
          <p:nvPr/>
        </p:nvCxnSpPr>
        <p:spPr>
          <a:xfrm flipH="1">
            <a:off x="2875784" y="4006305"/>
            <a:ext cx="8677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cxnSpLocks/>
          </p:cNvCxnSpPr>
          <p:nvPr/>
        </p:nvCxnSpPr>
        <p:spPr>
          <a:xfrm flipH="1">
            <a:off x="1769748" y="2410271"/>
            <a:ext cx="2276" cy="70178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cxnSpLocks/>
          </p:cNvCxnSpPr>
          <p:nvPr/>
        </p:nvCxnSpPr>
        <p:spPr>
          <a:xfrm>
            <a:off x="3314220" y="2419717"/>
            <a:ext cx="0" cy="69234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cxnSpLocks/>
          </p:cNvCxnSpPr>
          <p:nvPr/>
        </p:nvCxnSpPr>
        <p:spPr>
          <a:xfrm>
            <a:off x="3309669" y="3285868"/>
            <a:ext cx="4551" cy="70994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cxnSpLocks/>
          </p:cNvCxnSpPr>
          <p:nvPr/>
        </p:nvCxnSpPr>
        <p:spPr>
          <a:xfrm>
            <a:off x="1767472" y="3280294"/>
            <a:ext cx="0" cy="72057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cxnSpLocks/>
          </p:cNvCxnSpPr>
          <p:nvPr/>
        </p:nvCxnSpPr>
        <p:spPr>
          <a:xfrm flipH="1">
            <a:off x="2893981" y="3291806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>
            <a:cxnSpLocks/>
          </p:cNvCxnSpPr>
          <p:nvPr/>
        </p:nvCxnSpPr>
        <p:spPr>
          <a:xfrm flipH="1">
            <a:off x="1354060" y="3280294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>
            <a:cxnSpLocks/>
          </p:cNvCxnSpPr>
          <p:nvPr/>
        </p:nvCxnSpPr>
        <p:spPr>
          <a:xfrm flipH="1">
            <a:off x="1753092" y="3112060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>
            <a:cxnSpLocks/>
          </p:cNvCxnSpPr>
          <p:nvPr/>
        </p:nvCxnSpPr>
        <p:spPr>
          <a:xfrm flipH="1">
            <a:off x="3292609" y="3104869"/>
            <a:ext cx="43388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Oval 453"/>
          <p:cNvSpPr/>
          <p:nvPr/>
        </p:nvSpPr>
        <p:spPr>
          <a:xfrm>
            <a:off x="1152888" y="3015423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1985805" y="3005872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2692809" y="3009984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3525322" y="3015423"/>
            <a:ext cx="402343" cy="4116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Data Movement Energy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Limiting distance data travels within a chip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83CA6A-A50B-41A2-ADBF-81C3E280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" y="1622457"/>
            <a:ext cx="9171583" cy="41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/>
              <a:t>DRAM row size is a function of per-bank bandwidth</a:t>
            </a:r>
          </a:p>
          <a:p>
            <a:pPr defTabSz="914400"/>
            <a:r>
              <a:rPr lang="en-US" sz="2400" kern="0" dirty="0" smtClean="0"/>
              <a:t>2 </a:t>
            </a:r>
            <a:r>
              <a:rPr lang="en-US" sz="2400" kern="0" dirty="0"/>
              <a:t>GB/s of </a:t>
            </a:r>
            <a:r>
              <a:rPr lang="en-US" sz="2400" kern="0" dirty="0" smtClean="0"/>
              <a:t>bandwidth per grain </a:t>
            </a:r>
            <a:r>
              <a:rPr lang="en-US" sz="2400" kern="0" dirty="0"/>
              <a:t>requires only 4 mats to be active</a:t>
            </a:r>
          </a:p>
          <a:p>
            <a:pPr defTabSz="914400"/>
            <a:r>
              <a:rPr lang="en-US" sz="2400" kern="0" dirty="0"/>
              <a:t>	- </a:t>
            </a:r>
            <a:r>
              <a:rPr lang="en-US" sz="2400" kern="0" dirty="0" smtClean="0"/>
              <a:t>Reduces row size by factor of four</a:t>
            </a:r>
            <a:endParaRPr lang="en-US" sz="2400" kern="0" dirty="0"/>
          </a:p>
          <a:p>
            <a:pPr defTabSz="914400"/>
            <a:r>
              <a:rPr lang="en-US" sz="2400" kern="0" dirty="0"/>
              <a:t>	- Use </a:t>
            </a:r>
            <a:r>
              <a:rPr lang="en-US" sz="2400" i="1" kern="0" dirty="0"/>
              <a:t>master-</a:t>
            </a:r>
            <a:r>
              <a:rPr lang="en-US" sz="2400" i="1" kern="0" dirty="0" err="1"/>
              <a:t>wordline</a:t>
            </a:r>
            <a:r>
              <a:rPr lang="en-US" sz="2400" i="1" kern="0" dirty="0"/>
              <a:t> segmentation </a:t>
            </a:r>
            <a:r>
              <a:rPr lang="en-US" sz="2400" kern="0" dirty="0"/>
              <a:t>technique* to “vertically”</a:t>
            </a:r>
            <a:br>
              <a:rPr lang="en-US" sz="2400" kern="0" dirty="0"/>
            </a:br>
            <a:r>
              <a:rPr lang="en-US" sz="2400" kern="0" dirty="0"/>
              <a:t>	   slice each bank into 4 </a:t>
            </a:r>
            <a:r>
              <a:rPr lang="en-US" sz="2400" kern="0" dirty="0" smtClean="0"/>
              <a:t>narrower 2 GB/s </a:t>
            </a:r>
            <a:r>
              <a:rPr lang="en-US" sz="2400" kern="0" dirty="0"/>
              <a:t>“</a:t>
            </a:r>
            <a:r>
              <a:rPr lang="en-US" sz="2400" kern="0" dirty="0" err="1"/>
              <a:t>pseudobanks</a:t>
            </a:r>
            <a:r>
              <a:rPr lang="en-US" sz="2400" kern="0" dirty="0"/>
              <a:t>”</a:t>
            </a:r>
          </a:p>
          <a:p>
            <a:pPr defTabSz="914400"/>
            <a:r>
              <a:rPr lang="en-US" sz="2400" kern="0" dirty="0"/>
              <a:t>	</a:t>
            </a:r>
            <a:endParaRPr lang="en-US" sz="2400" b="1" kern="0" dirty="0">
              <a:solidFill>
                <a:srgbClr val="76B9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</a:t>
            </a:r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synergistic benefit of lower-bandwidth channels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B0254B-A6C5-432A-B63C-F717C4AA2A7C}"/>
              </a:ext>
            </a:extLst>
          </p:cNvPr>
          <p:cNvSpPr txBox="1"/>
          <p:nvPr/>
        </p:nvSpPr>
        <p:spPr>
          <a:xfrm>
            <a:off x="2120448" y="4943346"/>
            <a:ext cx="822718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  N. Chatterjee, M. O'Connor, D. Lee, D. R. Johnson, M. Rhu, S.W. Keckler, W. J. Dally,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“Architecting an Energy-Efficient DRAM System for GPUs,”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High Performance Computer Architecture (HPCA 2017), February 2017.</a:t>
            </a:r>
          </a:p>
        </p:txBody>
      </p:sp>
    </p:spTree>
    <p:extLst>
      <p:ext uri="{BB962C8B-B14F-4D97-AF65-F5344CB8AC3E}">
        <p14:creationId xmlns:p14="http://schemas.microsoft.com/office/powerpoint/2010/main" val="8223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3920" y="1732948"/>
            <a:ext cx="10748880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b="1" kern="0" dirty="0" err="1" smtClean="0"/>
              <a:t>tBURST</a:t>
            </a:r>
            <a:r>
              <a:rPr lang="en-US" sz="2400" kern="0" dirty="0" smtClean="0"/>
              <a:t>:  32B DRAM atom requires 16ns to serialize across grain I/</a:t>
            </a:r>
            <a:r>
              <a:rPr lang="en-US" sz="2400" kern="0" dirty="0" err="1" smtClean="0"/>
              <a:t>Os</a:t>
            </a:r>
            <a:endParaRPr lang="en-US" sz="2400" kern="0" dirty="0" smtClean="0"/>
          </a:p>
          <a:p>
            <a:pPr defTabSz="914400"/>
            <a:r>
              <a:rPr lang="en-US" sz="2400" kern="0" dirty="0" smtClean="0"/>
              <a:t>	HBM2/QB-HBM require only 2ns</a:t>
            </a:r>
          </a:p>
          <a:p>
            <a:pPr defTabSz="914400"/>
            <a:r>
              <a:rPr lang="en-US" sz="2400" kern="0" dirty="0"/>
              <a:t>	</a:t>
            </a:r>
            <a:r>
              <a:rPr lang="en-US" sz="2400" kern="0" dirty="0" smtClean="0"/>
              <a:t>14 extra ns small fraction of additional “empty pipe” latency</a:t>
            </a:r>
          </a:p>
          <a:p>
            <a:pPr defTabSz="914400"/>
            <a:r>
              <a:rPr lang="en-US" sz="2400" kern="0" dirty="0"/>
              <a:t>	</a:t>
            </a:r>
            <a:r>
              <a:rPr lang="en-US" sz="2400" kern="0" dirty="0" smtClean="0"/>
              <a:t>	</a:t>
            </a:r>
            <a:r>
              <a:rPr lang="en-US" kern="0" dirty="0" smtClean="0"/>
              <a:t>Most latency is queuing delay in memory intensive workloads</a:t>
            </a:r>
            <a:endParaRPr lang="en-US" sz="2400" kern="0" dirty="0"/>
          </a:p>
          <a:p>
            <a:pPr defTabSz="914400"/>
            <a:r>
              <a:rPr lang="en-US" sz="2400" i="1" kern="0" dirty="0"/>
              <a:t>	</a:t>
            </a:r>
            <a:r>
              <a:rPr lang="en-US" sz="2400" kern="0" dirty="0" smtClean="0"/>
              <a:t>Longer </a:t>
            </a:r>
            <a:r>
              <a:rPr lang="en-US" sz="2400" kern="0" dirty="0" err="1"/>
              <a:t>tBURST</a:t>
            </a:r>
            <a:r>
              <a:rPr lang="en-US" sz="2400" kern="0" dirty="0"/>
              <a:t> means fewer row-hits needed for peak </a:t>
            </a:r>
            <a:r>
              <a:rPr lang="en-US" sz="2400" kern="0" dirty="0" smtClean="0"/>
              <a:t>bandwidth</a:t>
            </a:r>
            <a:r>
              <a:rPr lang="en-US" i="1" kern="0" dirty="0" smtClean="0"/>
              <a:t/>
            </a:r>
            <a:br>
              <a:rPr lang="en-US" i="1" kern="0" dirty="0" smtClean="0"/>
            </a:br>
            <a:endParaRPr lang="en-US" i="1" kern="0" dirty="0" smtClean="0"/>
          </a:p>
          <a:p>
            <a:pPr defTabSz="914400"/>
            <a:r>
              <a:rPr lang="en-US" sz="2400" b="1" kern="0" dirty="0" smtClean="0"/>
              <a:t>Memory Controller</a:t>
            </a:r>
            <a:r>
              <a:rPr lang="en-US" sz="2400" kern="0" dirty="0" smtClean="0"/>
              <a:t>: Rate of commands same between QB-HBM and FG-DRAM</a:t>
            </a:r>
            <a:r>
              <a:rPr lang="en-US" i="1" kern="0" dirty="0"/>
              <a:t/>
            </a:r>
            <a:br>
              <a:rPr lang="en-US" i="1" kern="0" dirty="0"/>
            </a:br>
            <a:endParaRPr lang="en-US" i="1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Lower Bandwidth Channels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generally an issue with GPUs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348" y="2790635"/>
            <a:ext cx="9976104" cy="590931"/>
          </a:xfrm>
          <a:prstGeom prst="rect">
            <a:avLst/>
          </a:prstGeom>
        </p:spPr>
        <p:txBody>
          <a:bodyPr lIns="82296" tIns="41148" rIns="82296" bIns="41148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4400" b="1" kern="0" dirty="0">
                <a:solidFill>
                  <a:srgbClr val="FFFFFF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560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GPUs need more DRAM bandwidth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Demand is accelerating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6654" y="1906347"/>
            <a:ext cx="10243909" cy="38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sz="2400" kern="0" dirty="0"/>
              <a:t>GPU nodes in </a:t>
            </a:r>
            <a:r>
              <a:rPr lang="en-US" sz="2400" kern="0" dirty="0" err="1"/>
              <a:t>Exascale</a:t>
            </a:r>
            <a:r>
              <a:rPr lang="en-US" sz="2400" kern="0" dirty="0"/>
              <a:t> supercomputers </a:t>
            </a:r>
            <a:r>
              <a:rPr lang="en-US" sz="2400" kern="0" dirty="0" smtClean="0"/>
              <a:t>will require </a:t>
            </a:r>
            <a:r>
              <a:rPr lang="en-US" sz="2400" kern="0" dirty="0"/>
              <a:t>4 TB/s of bandwidth*</a:t>
            </a:r>
          </a:p>
          <a:p>
            <a:pPr defTabSz="914256"/>
            <a:r>
              <a:rPr lang="en-US" kern="0" dirty="0"/>
              <a:t>	</a:t>
            </a:r>
            <a:r>
              <a:rPr lang="en-US" sz="2400" kern="0" dirty="0" smtClean="0"/>
              <a:t>GPUs approaching 1 TB/s today</a:t>
            </a:r>
            <a:endParaRPr lang="en-US" sz="2400" kern="0" dirty="0"/>
          </a:p>
          <a:p>
            <a:pPr defTabSz="914256"/>
            <a:r>
              <a:rPr lang="en-US" sz="2400" kern="0" dirty="0" smtClean="0"/>
              <a:t>Emerging Deep-Learning </a:t>
            </a:r>
            <a:r>
              <a:rPr lang="en-US" sz="2400" kern="0" dirty="0"/>
              <a:t>applications </a:t>
            </a:r>
            <a:r>
              <a:rPr lang="en-US" sz="2400" kern="0" dirty="0" smtClean="0"/>
              <a:t>coupled with domain specific</a:t>
            </a:r>
            <a:br>
              <a:rPr lang="en-US" sz="2400" kern="0" dirty="0" smtClean="0"/>
            </a:br>
            <a:r>
              <a:rPr lang="en-US" sz="2400" kern="0" dirty="0" smtClean="0"/>
              <a:t>	accelerator units (</a:t>
            </a:r>
            <a:r>
              <a:rPr lang="en-US" sz="2400" i="1" kern="0" dirty="0" smtClean="0"/>
              <a:t>e.g.</a:t>
            </a:r>
            <a:r>
              <a:rPr lang="en-US" sz="2400" kern="0" dirty="0" smtClean="0"/>
              <a:t> Volta Tensor Cores)</a:t>
            </a:r>
            <a:r>
              <a:rPr lang="en-US" sz="2400" kern="0" dirty="0"/>
              <a:t> </a:t>
            </a:r>
            <a:r>
              <a:rPr lang="en-US" sz="2400" kern="0" dirty="0" smtClean="0"/>
              <a:t>accelerating </a:t>
            </a:r>
            <a:br>
              <a:rPr lang="en-US" sz="2400" kern="0" dirty="0" smtClean="0"/>
            </a:br>
            <a:r>
              <a:rPr lang="en-US" sz="2400" kern="0" dirty="0" smtClean="0"/>
              <a:t>          demand </a:t>
            </a:r>
            <a:r>
              <a:rPr lang="en-US" sz="2400" kern="0" dirty="0"/>
              <a:t>for additional bandwidth</a:t>
            </a:r>
            <a:br>
              <a:rPr lang="en-US" sz="2400" kern="0" dirty="0"/>
            </a:b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4892634" y="5065285"/>
            <a:ext cx="5712031" cy="5909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6" rIns="91433" bIns="45716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*  O. Villa, D.R. Johnson, M. O’Connor, E. Bolotin, D. Nellans, J. Luitjens, N.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   </a:t>
            </a:r>
            <a:r>
              <a:rPr lang="en-US" sz="1200" dirty="0" err="1">
                <a:solidFill>
                  <a:schemeClr val="bg1"/>
                </a:solidFill>
              </a:rPr>
              <a:t>Sakharnykh</a:t>
            </a:r>
            <a:r>
              <a:rPr lang="en-US" sz="1200" dirty="0">
                <a:solidFill>
                  <a:schemeClr val="bg1"/>
                </a:solidFill>
              </a:rPr>
              <a:t>, P. Wang, P. Micikevicius, A. </a:t>
            </a:r>
            <a:r>
              <a:rPr lang="en-US" sz="1200" dirty="0" err="1">
                <a:solidFill>
                  <a:schemeClr val="bg1"/>
                </a:solidFill>
              </a:rPr>
              <a:t>Scudiero</a:t>
            </a:r>
            <a:r>
              <a:rPr lang="en-US" sz="1200" dirty="0">
                <a:solidFill>
                  <a:schemeClr val="bg1"/>
                </a:solidFill>
              </a:rPr>
              <a:t>, S.W. Keckler, and W.J. Dally,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   “Scaling the Power Wall: A Path to </a:t>
            </a:r>
            <a:r>
              <a:rPr lang="en-US" sz="1200" dirty="0" err="1">
                <a:solidFill>
                  <a:schemeClr val="bg1"/>
                </a:solidFill>
              </a:rPr>
              <a:t>Exascale</a:t>
            </a:r>
            <a:r>
              <a:rPr lang="en-US" sz="1200" dirty="0">
                <a:solidFill>
                  <a:schemeClr val="bg1"/>
                </a:solidFill>
              </a:rPr>
              <a:t>,” </a:t>
            </a:r>
            <a:r>
              <a:rPr lang="en-US" sz="1200" i="1" dirty="0">
                <a:solidFill>
                  <a:schemeClr val="bg1"/>
                </a:solidFill>
              </a:rPr>
              <a:t> Supercomputing 2014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774265"/>
            <a:ext cx="9948672" cy="3718925"/>
          </a:xfrm>
        </p:spPr>
        <p:txBody>
          <a:bodyPr/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400" dirty="0"/>
              <a:t>Energy estimates </a:t>
            </a:r>
            <a:r>
              <a:rPr lang="en-US" sz="2400" dirty="0" smtClean="0"/>
              <a:t>use a bottom-up </a:t>
            </a:r>
            <a:r>
              <a:rPr lang="en-US" sz="2400" dirty="0"/>
              <a:t>physical model of </a:t>
            </a:r>
            <a:r>
              <a:rPr lang="en-US" sz="2400" dirty="0" smtClean="0"/>
              <a:t>stacked DRAM</a:t>
            </a:r>
            <a:endParaRPr lang="en-US" sz="2400" dirty="0"/>
          </a:p>
          <a:p>
            <a:pPr marL="914391" lvl="1" indent="-342896">
              <a:buFont typeface="Arial" panose="020B0604020202020204" pitchFamily="34" charset="0"/>
              <a:buChar char="•"/>
            </a:pPr>
            <a:r>
              <a:rPr lang="en-US" sz="2200" dirty="0" smtClean="0"/>
              <a:t>Models </a:t>
            </a:r>
            <a:r>
              <a:rPr lang="en-US" sz="2200" dirty="0"/>
              <a:t>the switching energies on the wires and drivers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400" dirty="0"/>
              <a:t>Performance estimations on an in-house GPU simulator</a:t>
            </a:r>
          </a:p>
          <a:p>
            <a:pPr marL="914391" lvl="1" indent="-342896">
              <a:buFont typeface="Arial" panose="020B0604020202020204" pitchFamily="34" charset="0"/>
              <a:buChar char="•"/>
            </a:pPr>
            <a:r>
              <a:rPr lang="en-US" sz="2200" dirty="0" smtClean="0"/>
              <a:t>Models </a:t>
            </a:r>
            <a:r>
              <a:rPr lang="en-US" sz="2200" dirty="0"/>
              <a:t>a NVIDIA Pascal GPU </a:t>
            </a:r>
            <a:r>
              <a:rPr lang="en-US" sz="2200" dirty="0" smtClean="0"/>
              <a:t>(P100</a:t>
            </a:r>
            <a:r>
              <a:rPr lang="en-US" sz="2200" dirty="0"/>
              <a:t>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400" dirty="0"/>
              <a:t>Workloads</a:t>
            </a:r>
          </a:p>
          <a:p>
            <a:pPr marL="914391" lvl="1" indent="-342896">
              <a:buFont typeface="Arial" panose="020B0604020202020204" pitchFamily="34" charset="0"/>
              <a:buChar char="•"/>
            </a:pPr>
            <a:r>
              <a:rPr lang="en-US" sz="2200" dirty="0"/>
              <a:t>Compute benchmarks: HPC Exascale mini-apps, </a:t>
            </a:r>
            <a:r>
              <a:rPr lang="en-US" sz="2200" dirty="0" err="1"/>
              <a:t>Rodinia</a:t>
            </a:r>
            <a:r>
              <a:rPr lang="en-US" sz="2200" dirty="0"/>
              <a:t>, </a:t>
            </a:r>
            <a:r>
              <a:rPr lang="en-US" sz="2200" dirty="0" err="1"/>
              <a:t>Lonestar</a:t>
            </a:r>
            <a:r>
              <a:rPr lang="en-US" sz="2200" dirty="0"/>
              <a:t>, </a:t>
            </a:r>
            <a:r>
              <a:rPr lang="en-US" sz="2200" dirty="0" err="1"/>
              <a:t>GoogLeNet</a:t>
            </a:r>
            <a:endParaRPr lang="en-US" sz="2200" dirty="0"/>
          </a:p>
          <a:p>
            <a:pPr marL="914391" lvl="1" indent="-342896">
              <a:buFont typeface="Arial" panose="020B0604020202020204" pitchFamily="34" charset="0"/>
              <a:buChar char="•"/>
            </a:pPr>
            <a:r>
              <a:rPr lang="en-US" sz="2200" dirty="0"/>
              <a:t>Graphics: Games and rendering engines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 smtClean="0"/>
              <a:t>DRAM Energy Consumption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49% savings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349" y="1777254"/>
            <a:ext cx="3142788" cy="3877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QB-HBM (3.8 </a:t>
            </a:r>
            <a:r>
              <a:rPr lang="en-US" sz="2200" b="1" dirty="0" err="1">
                <a:solidFill>
                  <a:schemeClr val="bg1"/>
                </a:solidFill>
              </a:rPr>
              <a:t>pJ</a:t>
            </a:r>
            <a:r>
              <a:rPr lang="en-US" sz="2200" b="1" dirty="0">
                <a:solidFill>
                  <a:schemeClr val="bg1"/>
                </a:solidFill>
              </a:rPr>
              <a:t>/bit)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4655" y="1777254"/>
            <a:ext cx="3142788" cy="3877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FGDRAM (1.9 </a:t>
            </a:r>
            <a:r>
              <a:rPr lang="en-US" sz="2200" b="1" dirty="0" err="1">
                <a:solidFill>
                  <a:schemeClr val="bg1"/>
                </a:solidFill>
              </a:rPr>
              <a:t>pJ</a:t>
            </a:r>
            <a:r>
              <a:rPr lang="en-US" sz="2200" b="1" dirty="0">
                <a:solidFill>
                  <a:schemeClr val="bg1"/>
                </a:solidFill>
              </a:rPr>
              <a:t>/bit)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81104" y="3271006"/>
            <a:ext cx="2742172" cy="52086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0BF992-1AC8-4260-A847-81DA6455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6" y="2159714"/>
            <a:ext cx="3965072" cy="4012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153BC4-DEFC-4521-BAE4-C0CB60337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767" y="2162282"/>
            <a:ext cx="3941365" cy="40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Energy Consumption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Energy-per-bit similar across workloads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299179"/>
              </p:ext>
            </p:extLst>
          </p:nvPr>
        </p:nvGraphicFramePr>
        <p:xfrm>
          <a:off x="201880" y="1630330"/>
          <a:ext cx="10503725" cy="454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0000000-0008-0000-0500-000013000000}"/>
              </a:ext>
            </a:extLst>
          </p:cNvPr>
          <p:cNvSpPr/>
          <p:nvPr/>
        </p:nvSpPr>
        <p:spPr>
          <a:xfrm rot="16200000">
            <a:off x="7819491" y="-311029"/>
            <a:ext cx="177857" cy="4359341"/>
          </a:xfrm>
          <a:prstGeom prst="rightBrace">
            <a:avLst>
              <a:gd name="adj1" fmla="val 8333"/>
              <a:gd name="adj2" fmla="val 50358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96" tIns="41148" rIns="82296" bIns="41148"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000000-0008-0000-0500-000014000000}"/>
              </a:ext>
            </a:extLst>
          </p:cNvPr>
          <p:cNvSpPr txBox="1"/>
          <p:nvPr/>
        </p:nvSpPr>
        <p:spPr>
          <a:xfrm>
            <a:off x="6120637" y="1430120"/>
            <a:ext cx="4083548" cy="5960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2296" tIns="41148" rIns="82296" bIns="4114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Memory Intensive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139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04091"/>
              </p:ext>
            </p:extLst>
          </p:nvPr>
        </p:nvGraphicFramePr>
        <p:xfrm>
          <a:off x="0" y="1778738"/>
          <a:ext cx="7635819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/>
              <a:t>GPU </a:t>
            </a:r>
            <a:r>
              <a:rPr lang="en-US" dirty="0" smtClean="0"/>
              <a:t>Performance with FGDRAM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19% average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25" y="3471861"/>
            <a:ext cx="3175732" cy="13930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4358" y="3321845"/>
            <a:ext cx="1552164" cy="1543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6521" y="2293144"/>
            <a:ext cx="1847007" cy="2570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43838" y="1774264"/>
            <a:ext cx="2936081" cy="354522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1520" y="2438870"/>
            <a:ext cx="1874044" cy="68818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r>
              <a:rPr lang="en-US" b="1" dirty="0">
                <a:solidFill>
                  <a:srgbClr val="000000"/>
                </a:solidFill>
              </a:rPr>
              <a:t>Low memory intensity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0536" y="2391714"/>
            <a:ext cx="1625985" cy="784875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r>
              <a:rPr lang="en-US" b="1" dirty="0">
                <a:solidFill>
                  <a:srgbClr val="000000"/>
                </a:solidFill>
              </a:rPr>
              <a:t>High Locality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30536" y="2391714"/>
            <a:ext cx="1625986" cy="784875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r>
              <a:rPr lang="en-US" b="1" dirty="0">
                <a:solidFill>
                  <a:srgbClr val="000000"/>
                </a:solidFill>
              </a:rPr>
              <a:t>Low Locality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25990" y="1974294"/>
            <a:ext cx="2771775" cy="18281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defTabSz="457196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High-locality applications can utilize the entire bandwidth.</a:t>
            </a:r>
          </a:p>
          <a:p>
            <a:pPr defTabSz="457196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defTabSz="457196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Small benefits from increased read-write parallelism.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3844" y="3947955"/>
            <a:ext cx="2771775" cy="13295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defTabSz="457196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Low-locality applications benefit from increased bank-level parallelism and faster row-activate rates.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5381" y="3127051"/>
            <a:ext cx="291090" cy="17367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96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  <p:bldP spid="19" grpId="0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/>
              <a:t>DRAM </a:t>
            </a:r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Modest area increases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0752" y="2058354"/>
            <a:ext cx="3877708" cy="6924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QB-HBM</a:t>
            </a:r>
          </a:p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8.57% larger than HBM2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8460" y="2058353"/>
            <a:ext cx="3783454" cy="6924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FG-DRAM</a:t>
            </a:r>
          </a:p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1.65% larger than QB-HBM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3978" y="3502067"/>
            <a:ext cx="1028118" cy="52086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867" y="2861003"/>
            <a:ext cx="1828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05206" y="2861003"/>
            <a:ext cx="1901952" cy="190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05206" y="2861003"/>
            <a:ext cx="1828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44401" y="3514972"/>
            <a:ext cx="1028118" cy="52086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1162" y="2267715"/>
            <a:ext cx="1794505" cy="3877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HBM2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595" y="2861002"/>
            <a:ext cx="1920240" cy="1920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8595" y="2861003"/>
            <a:ext cx="1901952" cy="190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48595" y="2861003"/>
            <a:ext cx="1828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80752" y="4917620"/>
            <a:ext cx="3877708" cy="6924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More global sense amps and routing for extra BW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5092" y="4917620"/>
            <a:ext cx="3877708" cy="6924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Global sense amps plus  </a:t>
            </a:r>
          </a:p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area for </a:t>
            </a:r>
            <a:r>
              <a:rPr lang="en-US" sz="2200" b="1" dirty="0" err="1" smtClean="0">
                <a:solidFill>
                  <a:schemeClr val="bg1"/>
                </a:solidFill>
              </a:rPr>
              <a:t>pseudobanking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318" y="652017"/>
            <a:ext cx="8825864" cy="61028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097" y="1272156"/>
            <a:ext cx="8825864" cy="45429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6B900"/>
                </a:solidFill>
              </a:rPr>
              <a:t>Fine-Grained DRAM</a:t>
            </a:r>
            <a:endParaRPr lang="en-US" sz="2400" dirty="0">
              <a:solidFill>
                <a:srgbClr val="76B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2475" y="1638668"/>
            <a:ext cx="9430995" cy="4138841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FG-DRAM </a:t>
            </a:r>
            <a:r>
              <a:rPr lang="en-US" sz="2400" dirty="0"/>
              <a:t>can achieve a 4x increase in bandwidth with a 2x reduction in energy-per-bit transferred versus HBM2 </a:t>
            </a:r>
            <a:r>
              <a:rPr lang="en-US" sz="2400" dirty="0" smtClean="0"/>
              <a:t>DRAM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Enables multi-TB/s DRAM systems within practical energy budgets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2475" y="4235201"/>
            <a:ext cx="940998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Fine-Grained DRAM is an energy-efficient parallel </a:t>
            </a:r>
          </a:p>
          <a:p>
            <a:pPr algn="ctr"/>
            <a:r>
              <a:rPr lang="en-US" sz="2800" dirty="0" smtClean="0"/>
              <a:t>DRAM architecture well suited to massively-threaded, high-bandwidth, parallel processors like GPUs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2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4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348" y="2790635"/>
            <a:ext cx="9976104" cy="590931"/>
          </a:xfrm>
          <a:prstGeom prst="rect">
            <a:avLst/>
          </a:prstGeom>
        </p:spPr>
        <p:txBody>
          <a:bodyPr lIns="82296" tIns="41148" rIns="82296" bIns="41148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4400" b="1" kern="0" dirty="0" smtClean="0">
                <a:solidFill>
                  <a:srgbClr val="FFFFFF"/>
                </a:solidFill>
              </a:rPr>
              <a:t>Backup</a:t>
            </a:r>
            <a:endParaRPr lang="en-US" sz="44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1" y="239196"/>
            <a:ext cx="10203148" cy="590932"/>
          </a:xfrm>
        </p:spPr>
        <p:txBody>
          <a:bodyPr/>
          <a:lstStyle/>
          <a:p>
            <a:r>
              <a:rPr lang="en-US" dirty="0"/>
              <a:t>DRAM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2"/>
            <a:ext cx="10213415" cy="525463"/>
          </a:xfrm>
        </p:spPr>
        <p:txBody>
          <a:bodyPr/>
          <a:lstStyle/>
          <a:p>
            <a:r>
              <a:rPr lang="en-US" sz="2800" dirty="0"/>
              <a:t>Basic Building Block: Array of bit cells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655" y="1490086"/>
            <a:ext cx="10243909" cy="309807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12" y="1357105"/>
            <a:ext cx="5413781" cy="363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Data stored as charge on a capacitor</a:t>
            </a:r>
          </a:p>
          <a:p>
            <a:pPr defTabSz="914256"/>
            <a:r>
              <a:rPr lang="en-US" kern="0" dirty="0"/>
              <a:t>Bit-line is </a:t>
            </a:r>
            <a:r>
              <a:rPr lang="en-US" i="1" kern="0" dirty="0" err="1"/>
              <a:t>precharged</a:t>
            </a:r>
            <a:r>
              <a:rPr lang="en-US" kern="0" dirty="0"/>
              <a:t> to V/2</a:t>
            </a:r>
          </a:p>
          <a:p>
            <a:pPr defTabSz="914256"/>
            <a:r>
              <a:rPr lang="en-US" kern="0" dirty="0" err="1"/>
              <a:t>Wordline</a:t>
            </a:r>
            <a:r>
              <a:rPr lang="en-US" kern="0" dirty="0"/>
              <a:t> </a:t>
            </a:r>
            <a:r>
              <a:rPr lang="en-US" i="1" kern="0" dirty="0"/>
              <a:t>activates</a:t>
            </a:r>
            <a:r>
              <a:rPr lang="en-US" kern="0" dirty="0"/>
              <a:t> access transistor</a:t>
            </a:r>
          </a:p>
          <a:p>
            <a:pPr defTabSz="914256"/>
            <a:r>
              <a:rPr lang="en-US" kern="0" dirty="0"/>
              <a:t>Charge on capacitor deflects bit</a:t>
            </a:r>
            <a:br>
              <a:rPr lang="en-US" kern="0" dirty="0"/>
            </a:br>
            <a:r>
              <a:rPr lang="en-US" kern="0" dirty="0"/>
              <a:t>line voltage towards 0 or V</a:t>
            </a:r>
          </a:p>
          <a:p>
            <a:pPr defTabSz="914256"/>
            <a:r>
              <a:rPr lang="en-US" kern="0" dirty="0"/>
              <a:t>Sense amplifier drives bit line to</a:t>
            </a:r>
            <a:br>
              <a:rPr lang="en-US" kern="0" dirty="0"/>
            </a:br>
            <a:r>
              <a:rPr lang="en-US" kern="0" dirty="0"/>
              <a:t>0 or V, restoring value in bit cell cap.</a:t>
            </a:r>
          </a:p>
          <a:p>
            <a:pPr defTabSz="914256"/>
            <a:r>
              <a:rPr lang="en-US" kern="0" dirty="0"/>
              <a:t>Subset of activated data is read from</a:t>
            </a:r>
            <a:br>
              <a:rPr lang="en-US" kern="0" dirty="0"/>
            </a:br>
            <a:r>
              <a:rPr lang="en-US" kern="0" dirty="0"/>
              <a:t>sense amps via column mux</a:t>
            </a:r>
          </a:p>
          <a:p>
            <a:pPr defTabSz="914256"/>
            <a:r>
              <a:rPr lang="en-US" kern="0" dirty="0"/>
              <a:t>Capacitors leak, requiring periodic </a:t>
            </a:r>
            <a:r>
              <a:rPr lang="en-US" i="1" kern="0" dirty="0"/>
              <a:t>refresh</a:t>
            </a:r>
          </a:p>
          <a:p>
            <a:pPr defTabSz="914256"/>
            <a:endParaRPr lang="en-US" kern="0" dirty="0"/>
          </a:p>
          <a:p>
            <a:pPr defTabSz="914256"/>
            <a:endParaRPr lang="en-US" kern="0" dirty="0"/>
          </a:p>
          <a:p>
            <a:pPr defTabSz="914256"/>
            <a:endParaRPr lang="en-US" kern="0" dirty="0"/>
          </a:p>
        </p:txBody>
      </p:sp>
      <p:pic>
        <p:nvPicPr>
          <p:cNvPr id="513" name="Picture 512">
            <a:extLst>
              <a:ext uri="{FF2B5EF4-FFF2-40B4-BE49-F238E27FC236}">
                <a16:creationId xmlns:a16="http://schemas.microsoft.com/office/drawing/2014/main" xmlns="" id="{704F6214-374C-4E8D-B81C-16DFC8F0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77" y="1573210"/>
            <a:ext cx="6383717" cy="38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1" y="239196"/>
            <a:ext cx="10203148" cy="590932"/>
          </a:xfrm>
        </p:spPr>
        <p:txBody>
          <a:bodyPr/>
          <a:lstStyle/>
          <a:p>
            <a:r>
              <a:rPr lang="en-US" dirty="0"/>
              <a:t>DRAM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2"/>
            <a:ext cx="10213415" cy="525463"/>
          </a:xfrm>
        </p:spPr>
        <p:txBody>
          <a:bodyPr/>
          <a:lstStyle/>
          <a:p>
            <a:r>
              <a:rPr lang="en-US" sz="2800" dirty="0"/>
              <a:t>Multiple Arrays On Shared Bus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655" y="1490086"/>
            <a:ext cx="10243909" cy="309807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6654" y="4452471"/>
            <a:ext cx="10243909" cy="131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kern="0" dirty="0"/>
              <a:t>There are limits to the size of a single DRAM array</a:t>
            </a:r>
          </a:p>
          <a:p>
            <a:pPr defTabSz="914256"/>
            <a:r>
              <a:rPr lang="en-US" kern="0" dirty="0"/>
              <a:t>As larger devices evolved, arrays were broken up into independent banks</a:t>
            </a:r>
          </a:p>
          <a:p>
            <a:pPr defTabSz="914256"/>
            <a:r>
              <a:rPr lang="en-US" kern="0" dirty="0"/>
              <a:t>Also, overlap </a:t>
            </a:r>
            <a:r>
              <a:rPr lang="en-US" kern="0" dirty="0" err="1"/>
              <a:t>precharge</a:t>
            </a:r>
            <a:r>
              <a:rPr lang="en-US" kern="0" dirty="0"/>
              <a:t>/activation delays in one bank with access to another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DCF6363-258A-424E-A364-DDA24745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55" y="1633199"/>
            <a:ext cx="466384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1" y="239196"/>
            <a:ext cx="10203148" cy="590932"/>
          </a:xfrm>
        </p:spPr>
        <p:txBody>
          <a:bodyPr/>
          <a:lstStyle/>
          <a:p>
            <a:r>
              <a:rPr lang="en-US" dirty="0"/>
              <a:t>Why Do GPUs Demand so Much </a:t>
            </a:r>
            <a:r>
              <a:rPr lang="en-US" dirty="0" smtClean="0"/>
              <a:t>DRAM Bandwidth</a:t>
            </a:r>
            <a:r>
              <a:rPr lang="en-US" dirty="0"/>
              <a:t>?</a:t>
            </a: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563781" y="1176867"/>
            <a:ext cx="10325934" cy="14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i="1" kern="0" dirty="0">
                <a:sym typeface="Wingdings" panose="05000000000000000000" pitchFamily="2" charset="2"/>
              </a:rPr>
              <a:t>Lots</a:t>
            </a:r>
            <a:r>
              <a:rPr lang="en-US" kern="0" dirty="0">
                <a:sym typeface="Wingdings" panose="05000000000000000000" pitchFamily="2" charset="2"/>
              </a:rPr>
              <a:t> of compute:</a:t>
            </a: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>   84 Streaming Multiprocessors</a:t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>     each w/ 64 execution units</a:t>
            </a:r>
          </a:p>
          <a:p>
            <a:pPr defTabSz="914256"/>
            <a:r>
              <a:rPr lang="en-US" i="1" kern="0" dirty="0">
                <a:sym typeface="Wingdings" panose="05000000000000000000" pitchFamily="2" charset="2"/>
              </a:rPr>
              <a:t>Lots</a:t>
            </a:r>
            <a:r>
              <a:rPr lang="en-US" kern="0" dirty="0">
                <a:sym typeface="Wingdings" panose="05000000000000000000" pitchFamily="2" charset="2"/>
              </a:rPr>
              <a:t> of threads</a:t>
            </a: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>     64 warps of 32 threads</a:t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>        per </a:t>
            </a:r>
            <a:r>
              <a:rPr lang="en-US" kern="0" dirty="0" smtClean="0">
                <a:sym typeface="Wingdings" panose="05000000000000000000" pitchFamily="2" charset="2"/>
              </a:rPr>
              <a:t>SM</a:t>
            </a:r>
            <a:br>
              <a:rPr lang="en-US" kern="0" dirty="0" smtClean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> </a:t>
            </a:r>
            <a:r>
              <a:rPr lang="en-US" kern="0" dirty="0" smtClean="0">
                <a:sym typeface="Wingdings" panose="05000000000000000000" pitchFamily="2" charset="2"/>
              </a:rPr>
              <a:t>   172,032 </a:t>
            </a:r>
            <a:r>
              <a:rPr lang="en-US" kern="0" dirty="0">
                <a:sym typeface="Wingdings" panose="05000000000000000000" pitchFamily="2" charset="2"/>
              </a:rPr>
              <a:t>threads executing </a:t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 smtClean="0">
                <a:sym typeface="Wingdings" panose="05000000000000000000" pitchFamily="2" charset="2"/>
              </a:rPr>
              <a:t>        on </a:t>
            </a:r>
            <a:r>
              <a:rPr lang="en-US" kern="0" dirty="0">
                <a:sym typeface="Wingdings" panose="05000000000000000000" pitchFamily="2" charset="2"/>
              </a:rPr>
              <a:t>5,376 execution </a:t>
            </a:r>
            <a:r>
              <a:rPr lang="en-US" kern="0" dirty="0" smtClean="0">
                <a:sym typeface="Wingdings" panose="05000000000000000000" pitchFamily="2" charset="2"/>
              </a:rPr>
              <a:t>units</a:t>
            </a:r>
            <a:br>
              <a:rPr lang="en-US" kern="0" dirty="0" smtClean="0">
                <a:sym typeface="Wingdings" panose="05000000000000000000" pitchFamily="2" charset="2"/>
              </a:rPr>
            </a:br>
            <a:endParaRPr lang="en-US" kern="0" dirty="0" smtClean="0">
              <a:sym typeface="Wingdings" panose="05000000000000000000" pitchFamily="2" charset="2"/>
            </a:endParaRPr>
          </a:p>
          <a:p>
            <a:pPr defTabSz="914256"/>
            <a:r>
              <a:rPr lang="en-US" b="1" i="1" kern="0" dirty="0" smtClean="0">
                <a:sym typeface="Wingdings" panose="05000000000000000000" pitchFamily="2" charset="2"/>
              </a:rPr>
              <a:t>Not a lot </a:t>
            </a:r>
            <a:r>
              <a:rPr lang="en-US" b="1" kern="0" dirty="0" smtClean="0">
                <a:sym typeface="Wingdings" panose="05000000000000000000" pitchFamily="2" charset="2"/>
              </a:rPr>
              <a:t>of caching/on-chip state:</a:t>
            </a:r>
            <a:endParaRPr lang="en-US" b="1" kern="0" dirty="0">
              <a:sym typeface="Wingdings" panose="05000000000000000000" pitchFamily="2" charset="2"/>
            </a:endParaRP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>  7134 </a:t>
            </a:r>
            <a:r>
              <a:rPr lang="en-US" kern="0" dirty="0" smtClean="0">
                <a:sym typeface="Wingdings" panose="05000000000000000000" pitchFamily="2" charset="2"/>
              </a:rPr>
              <a:t>bytes/warp of on-chip memory (</a:t>
            </a:r>
            <a:r>
              <a:rPr lang="en-US" kern="0" dirty="0">
                <a:sym typeface="Wingdings" panose="05000000000000000000" pitchFamily="2" charset="2"/>
              </a:rPr>
              <a:t>vs. </a:t>
            </a:r>
            <a:r>
              <a:rPr lang="en-US" kern="0" dirty="0" smtClean="0">
                <a:sym typeface="Wingdings" panose="05000000000000000000" pitchFamily="2" charset="2"/>
              </a:rPr>
              <a:t>877,849 bytes/HW thread on 28-core Xeon)</a:t>
            </a:r>
            <a:endParaRPr lang="en-US" kern="0" dirty="0">
              <a:sym typeface="Wingdings" panose="05000000000000000000" pitchFamily="2" charset="2"/>
            </a:endParaRPr>
          </a:p>
          <a:p>
            <a:pPr defTabSz="914256"/>
            <a:r>
              <a:rPr lang="en-US" kern="0" dirty="0" smtClean="0">
                <a:sym typeface="Wingdings" panose="05000000000000000000" pitchFamily="2" charset="2"/>
              </a:rPr>
              <a:t> </a:t>
            </a:r>
            <a:endParaRPr lang="en-US" kern="0" dirty="0">
              <a:sym typeface="Wingdings" panose="05000000000000000000" pitchFamily="2" charset="2"/>
            </a:endParaRP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>	</a:t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>  </a:t>
            </a:r>
          </a:p>
          <a:p>
            <a:pPr defTabSz="914256"/>
            <a:endParaRPr lang="en-US" kern="0" dirty="0">
              <a:sym typeface="Wingdings" panose="05000000000000000000" pitchFamily="2" charset="2"/>
            </a:endParaRPr>
          </a:p>
          <a:p>
            <a:pPr defTabSz="914256"/>
            <a:endParaRPr lang="en-US" kern="0" dirty="0">
              <a:sym typeface="Wingdings" panose="05000000000000000000" pitchFamily="2" charset="2"/>
            </a:endParaRP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0406" y="4266484"/>
            <a:ext cx="2596481" cy="6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sz="1800" i="1" kern="0" dirty="0">
                <a:sym typeface="Wingdings" panose="05000000000000000000" pitchFamily="2" charset="2"/>
              </a:rPr>
              <a:t>NVIDIA Volta GV100</a:t>
            </a: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>	</a:t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>  </a:t>
            </a:r>
          </a:p>
          <a:p>
            <a:pPr defTabSz="914256"/>
            <a:endParaRPr lang="en-US" kern="0" dirty="0">
              <a:sym typeface="Wingdings" panose="05000000000000000000" pitchFamily="2" charset="2"/>
            </a:endParaRPr>
          </a:p>
          <a:p>
            <a:pPr defTabSz="914256"/>
            <a:endParaRPr lang="en-US" kern="0" dirty="0">
              <a:sym typeface="Wingdings" panose="05000000000000000000" pitchFamily="2" charset="2"/>
            </a:endParaRPr>
          </a:p>
          <a:p>
            <a:pPr defTabSz="914256"/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>
                <a:sym typeface="Wingdings" panose="05000000000000000000" pitchFamily="2" charset="2"/>
              </a:rPr>
              <a:t/>
            </a:r>
            <a:br>
              <a:rPr lang="en-US" kern="0" dirty="0">
                <a:sym typeface="Wingdings" panose="05000000000000000000" pitchFamily="2" charset="2"/>
              </a:rPr>
            </a:br>
            <a:r>
              <a:rPr lang="en-US" kern="0" dirty="0"/>
              <a:t/>
            </a:r>
            <a:br>
              <a:rPr lang="en-US" kern="0" dirty="0"/>
            </a:b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8C0DA5-753A-4CC4-A166-2FBA7F67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404" y="1224846"/>
            <a:ext cx="5316443" cy="30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1" y="239196"/>
            <a:ext cx="10203148" cy="590932"/>
          </a:xfrm>
        </p:spPr>
        <p:txBody>
          <a:bodyPr/>
          <a:lstStyle/>
          <a:p>
            <a:r>
              <a:rPr lang="en-US" dirty="0"/>
              <a:t>DRAM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2"/>
            <a:ext cx="10213415" cy="525463"/>
          </a:xfrm>
        </p:spPr>
        <p:txBody>
          <a:bodyPr/>
          <a:lstStyle/>
          <a:p>
            <a:r>
              <a:rPr lang="en-US" sz="2800" dirty="0"/>
              <a:t>Internal Structure of Banks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655" y="1490086"/>
            <a:ext cx="10243909" cy="309807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3082" y="3157157"/>
            <a:ext cx="4757271" cy="275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kern="0" dirty="0"/>
              <a:t>In practice, a single bank is composed of many smaller arrays.</a:t>
            </a:r>
          </a:p>
          <a:p>
            <a:pPr defTabSz="914256"/>
            <a:r>
              <a:rPr lang="en-US" kern="0" dirty="0"/>
              <a:t>Each 512x512 (roughly) array of DRAM cells is a mat</a:t>
            </a:r>
          </a:p>
          <a:p>
            <a:pPr defTabSz="914256"/>
            <a:r>
              <a:rPr lang="en-US" kern="0" dirty="0"/>
              <a:t>They are grouped together to form a </a:t>
            </a:r>
            <a:br>
              <a:rPr lang="en-US" kern="0" dirty="0"/>
            </a:br>
            <a:r>
              <a:rPr lang="en-US" kern="0" dirty="0"/>
              <a:t>     16384 row x 8192 bit bank </a:t>
            </a:r>
          </a:p>
          <a:p>
            <a:pPr defTabSz="914256"/>
            <a:r>
              <a:rPr lang="en-US" kern="0" dirty="0"/>
              <a:t>Column mux selects 8-bits per mat to read out on each access</a:t>
            </a:r>
            <a:br>
              <a:rPr lang="en-US" kern="0" dirty="0"/>
            </a:br>
            <a:r>
              <a:rPr lang="en-US" kern="0" dirty="0"/>
              <a:t>	</a:t>
            </a:r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xmlns="" id="{070C861F-C35D-4744-A75D-563B464E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1" y="711367"/>
            <a:ext cx="9008095" cy="50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1" y="239196"/>
            <a:ext cx="10203148" cy="590932"/>
          </a:xfrm>
        </p:spPr>
        <p:txBody>
          <a:bodyPr/>
          <a:lstStyle/>
          <a:p>
            <a:r>
              <a:rPr lang="en-US" dirty="0"/>
              <a:t>DRAM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2"/>
            <a:ext cx="10213415" cy="525463"/>
          </a:xfrm>
        </p:spPr>
        <p:txBody>
          <a:bodyPr/>
          <a:lstStyle/>
          <a:p>
            <a:r>
              <a:rPr lang="en-US" sz="2800" dirty="0"/>
              <a:t>Highly Optimized Layout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655" y="1490086"/>
            <a:ext cx="10243909" cy="309807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9059" y="1758661"/>
            <a:ext cx="4757271" cy="44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256"/>
            <a:r>
              <a:rPr lang="en-US" kern="0" dirty="0"/>
              <a:t>The layout of each mat is heavily optimized for density</a:t>
            </a:r>
          </a:p>
          <a:p>
            <a:pPr defTabSz="914256"/>
            <a:r>
              <a:rPr lang="en-US" kern="0" dirty="0"/>
              <a:t>Only 3 layers of metal + one poly</a:t>
            </a:r>
          </a:p>
          <a:p>
            <a:pPr defTabSz="914256"/>
            <a:r>
              <a:rPr lang="en-US" kern="0" dirty="0"/>
              <a:t>Upper layers of metal roughly 4x pitch</a:t>
            </a:r>
          </a:p>
          <a:p>
            <a:pPr defTabSz="914256"/>
            <a:r>
              <a:rPr lang="en-US" kern="0" dirty="0"/>
              <a:t>Cell array tightly packed at min. pitch</a:t>
            </a:r>
          </a:p>
          <a:p>
            <a:pPr defTabSz="914256"/>
            <a:r>
              <a:rPr lang="en-US" kern="0" dirty="0"/>
              <a:t>Some structures like sense-amps and </a:t>
            </a:r>
            <a:r>
              <a:rPr lang="en-US" kern="0" dirty="0" err="1"/>
              <a:t>wordline</a:t>
            </a:r>
            <a:r>
              <a:rPr lang="en-US" kern="0" dirty="0"/>
              <a:t> drivers are larger (and shared between adjacent mats)</a:t>
            </a:r>
          </a:p>
          <a:p>
            <a:pPr defTabSz="914256"/>
            <a:r>
              <a:rPr lang="en-US" kern="0" dirty="0"/>
              <a:t>These details allow area costs of different alternatives to be modeled</a:t>
            </a:r>
            <a:br>
              <a:rPr lang="en-US" kern="0" dirty="0"/>
            </a:br>
            <a:r>
              <a:rPr lang="en-US" kern="0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75FA0E-3982-4284-B3F3-E5ED31C2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829" y="1221495"/>
            <a:ext cx="5673735" cy="44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Requests to Different Banks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 Grouping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326DAC-48E2-46A3-815B-60EE8690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64" y="1829710"/>
            <a:ext cx="8559103" cy="37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Row Size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Pseudobanks</a:t>
            </a:r>
            <a:r>
              <a:rPr lang="en-US" dirty="0"/>
              <a:t>:  Area-efficient 256B row activations</a:t>
            </a:r>
          </a:p>
          <a:p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D91F9C4-A196-42F4-9AB5-F39CBA5C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94" y="1774259"/>
            <a:ext cx="7898912" cy="38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 4x </a:t>
            </a:r>
            <a:r>
              <a:rPr lang="en-US" dirty="0"/>
              <a:t>Increase in Bandwidth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still </a:t>
            </a:r>
            <a:r>
              <a:rPr lang="en-US" dirty="0" smtClean="0"/>
              <a:t>remaining cost-effective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1549" y="1921163"/>
            <a:ext cx="10652820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>
                <a:latin typeface="+mj-lt"/>
              </a:rPr>
              <a:t>Two factors:</a:t>
            </a:r>
          </a:p>
          <a:p>
            <a:pPr defTabSz="914400"/>
            <a:r>
              <a:rPr lang="en-US" sz="2400" kern="0" dirty="0">
                <a:latin typeface="+mj-lt"/>
              </a:rPr>
              <a:t>      </a:t>
            </a:r>
            <a:r>
              <a:rPr lang="en-US" sz="2400" kern="0" dirty="0" smtClean="0">
                <a:latin typeface="+mj-lt"/>
              </a:rPr>
              <a:t>Increase </a:t>
            </a:r>
            <a:r>
              <a:rPr lang="en-US" sz="2400" kern="0" dirty="0">
                <a:latin typeface="+mj-lt"/>
              </a:rPr>
              <a:t>I/O </a:t>
            </a:r>
            <a:r>
              <a:rPr lang="en-US" sz="2400" kern="0" dirty="0" smtClean="0">
                <a:latin typeface="+mj-lt"/>
              </a:rPr>
              <a:t>bandwidth</a:t>
            </a:r>
          </a:p>
          <a:p>
            <a:pPr defTabSz="914400"/>
            <a:r>
              <a:rPr lang="en-US" sz="2400" b="1" kern="0" dirty="0">
                <a:solidFill>
                  <a:srgbClr val="76B900"/>
                </a:solidFill>
                <a:latin typeface="+mj-lt"/>
              </a:rPr>
              <a:t>	</a:t>
            </a:r>
            <a:r>
              <a:rPr lang="en-US" sz="2400" b="1" kern="0" dirty="0" smtClean="0">
                <a:solidFill>
                  <a:srgbClr val="76B900"/>
                </a:solidFill>
                <a:latin typeface="+mj-lt"/>
              </a:rPr>
              <a:t>    </a:t>
            </a:r>
            <a:r>
              <a:rPr lang="en-US" b="1" kern="0" dirty="0" smtClean="0">
                <a:solidFill>
                  <a:srgbClr val="76B900"/>
                </a:solidFill>
                <a:latin typeface="+mj-lt"/>
              </a:rPr>
              <a:t>More I/</a:t>
            </a:r>
            <a:r>
              <a:rPr lang="en-US" b="1" kern="0" dirty="0" err="1" smtClean="0">
                <a:solidFill>
                  <a:srgbClr val="76B900"/>
                </a:solidFill>
                <a:latin typeface="+mj-lt"/>
              </a:rPr>
              <a:t>Os</a:t>
            </a:r>
            <a:endParaRPr lang="en-US" b="1" kern="0" dirty="0" smtClean="0">
              <a:solidFill>
                <a:srgbClr val="76B900"/>
              </a:solidFill>
              <a:latin typeface="+mj-lt"/>
            </a:endParaRPr>
          </a:p>
          <a:p>
            <a:pPr defTabSz="914400"/>
            <a:r>
              <a:rPr lang="en-US" b="1" kern="0" dirty="0">
                <a:solidFill>
                  <a:srgbClr val="76B900"/>
                </a:solidFill>
                <a:latin typeface="+mj-lt"/>
              </a:rPr>
              <a:t>	</a:t>
            </a:r>
            <a:r>
              <a:rPr lang="en-US" b="1" kern="0" dirty="0" smtClean="0">
                <a:solidFill>
                  <a:srgbClr val="76B900"/>
                </a:solidFill>
                <a:latin typeface="+mj-lt"/>
              </a:rPr>
              <a:t>     Faster I/</a:t>
            </a:r>
            <a:r>
              <a:rPr lang="en-US" b="1" kern="0" dirty="0" err="1" smtClean="0">
                <a:solidFill>
                  <a:srgbClr val="76B900"/>
                </a:solidFill>
                <a:latin typeface="+mj-lt"/>
              </a:rPr>
              <a:t>Os</a:t>
            </a:r>
            <a:endParaRPr lang="en-US" b="1" kern="0" dirty="0" smtClean="0">
              <a:solidFill>
                <a:srgbClr val="76B900"/>
              </a:solidFill>
              <a:latin typeface="+mj-lt"/>
            </a:endParaRPr>
          </a:p>
          <a:p>
            <a:pPr defTabSz="914400"/>
            <a:r>
              <a:rPr lang="en-US" sz="2400" b="1" kern="0" dirty="0">
                <a:solidFill>
                  <a:srgbClr val="76B900"/>
                </a:solidFill>
                <a:latin typeface="+mj-lt"/>
              </a:rPr>
              <a:t> </a:t>
            </a:r>
            <a:r>
              <a:rPr lang="en-US" sz="2400" b="1" kern="0" dirty="0" smtClean="0">
                <a:solidFill>
                  <a:srgbClr val="76B900"/>
                </a:solidFill>
                <a:latin typeface="+mj-lt"/>
              </a:rPr>
              <a:t>    </a:t>
            </a:r>
            <a:r>
              <a:rPr lang="en-US" sz="2400" kern="0" dirty="0" smtClean="0">
                <a:latin typeface="+mj-lt"/>
              </a:rPr>
              <a:t> Increase bandwidth of DRAM storage arrays</a:t>
            </a:r>
          </a:p>
          <a:p>
            <a:pPr defTabSz="914400"/>
            <a:r>
              <a:rPr lang="en-US" sz="2400" kern="0" dirty="0">
                <a:latin typeface="+mj-lt"/>
              </a:rPr>
              <a:t>	</a:t>
            </a:r>
            <a:r>
              <a:rPr lang="en-US" sz="2400" b="1" kern="0" dirty="0">
                <a:solidFill>
                  <a:srgbClr val="76B900"/>
                </a:solidFill>
                <a:latin typeface="+mj-lt"/>
                <a:ea typeface="MS PGothic" pitchFamily="34" charset="-128"/>
              </a:rPr>
              <a:t> </a:t>
            </a:r>
            <a:r>
              <a:rPr lang="en-US" sz="2400" b="1" kern="0" dirty="0" smtClean="0">
                <a:solidFill>
                  <a:srgbClr val="76B900"/>
                </a:solidFill>
                <a:latin typeface="+mj-lt"/>
                <a:ea typeface="MS PGothic" pitchFamily="34" charset="-128"/>
              </a:rPr>
              <a:t>   </a:t>
            </a:r>
            <a:r>
              <a:rPr lang="en-US" b="1" kern="0" dirty="0" smtClean="0">
                <a:solidFill>
                  <a:srgbClr val="76B900"/>
                </a:solidFill>
                <a:latin typeface="+mj-lt"/>
                <a:ea typeface="MS PGothic" pitchFamily="34" charset="-128"/>
              </a:rPr>
              <a:t>More DRAM devices</a:t>
            </a:r>
          </a:p>
          <a:p>
            <a:pPr defTabSz="914400"/>
            <a:r>
              <a:rPr lang="en-US" b="1" kern="0" dirty="0">
                <a:solidFill>
                  <a:srgbClr val="76B900"/>
                </a:solidFill>
                <a:latin typeface="+mj-lt"/>
                <a:ea typeface="MS PGothic" pitchFamily="34" charset="-128"/>
              </a:rPr>
              <a:t> </a:t>
            </a:r>
            <a:r>
              <a:rPr lang="en-US" b="1" kern="0" dirty="0" smtClean="0">
                <a:solidFill>
                  <a:srgbClr val="76B900"/>
                </a:solidFill>
                <a:latin typeface="+mj-lt"/>
                <a:ea typeface="MS PGothic" pitchFamily="34" charset="-128"/>
              </a:rPr>
              <a:t>                Higher-bandwidth DRAM devices</a:t>
            </a:r>
          </a:p>
        </p:txBody>
      </p:sp>
    </p:spTree>
    <p:extLst>
      <p:ext uri="{BB962C8B-B14F-4D97-AF65-F5344CB8AC3E}">
        <p14:creationId xmlns:p14="http://schemas.microsoft.com/office/powerpoint/2010/main" val="12343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DRAM devices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 realistic approach to 4x more bandwidth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6541" y="2023423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/>
              <a:t>Interposer signaling limited to short (few mm) wires</a:t>
            </a:r>
          </a:p>
          <a:p>
            <a:pPr defTabSz="914400"/>
            <a:r>
              <a:rPr lang="en-US" sz="2400" kern="0" dirty="0" smtClean="0"/>
              <a:t>Can’t easily fit significantly more devices in package</a:t>
            </a:r>
            <a:endParaRPr lang="en-US" sz="2400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A72391-C5BD-43D0-A695-A8360E73F3B7}"/>
              </a:ext>
            </a:extLst>
          </p:cNvPr>
          <p:cNvSpPr/>
          <p:nvPr/>
        </p:nvSpPr>
        <p:spPr>
          <a:xfrm>
            <a:off x="6855570" y="3662161"/>
            <a:ext cx="674119" cy="867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875B5B-B312-426A-BE56-D2C5B8B144A3}"/>
              </a:ext>
            </a:extLst>
          </p:cNvPr>
          <p:cNvSpPr/>
          <p:nvPr/>
        </p:nvSpPr>
        <p:spPr>
          <a:xfrm>
            <a:off x="7573094" y="3692755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288368-8265-4730-A4BC-311154A53B9F}"/>
              </a:ext>
            </a:extLst>
          </p:cNvPr>
          <p:cNvSpPr/>
          <p:nvPr/>
        </p:nvSpPr>
        <p:spPr>
          <a:xfrm>
            <a:off x="7573094" y="4127704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9DCA79-9E38-47D5-9220-DD58B647EB0A}"/>
              </a:ext>
            </a:extLst>
          </p:cNvPr>
          <p:cNvSpPr/>
          <p:nvPr/>
        </p:nvSpPr>
        <p:spPr>
          <a:xfrm>
            <a:off x="6590819" y="3691619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1FE6E4-BD4F-4046-A185-776056C8A127}"/>
              </a:ext>
            </a:extLst>
          </p:cNvPr>
          <p:cNvSpPr/>
          <p:nvPr/>
        </p:nvSpPr>
        <p:spPr>
          <a:xfrm>
            <a:off x="6590819" y="4122095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749E98-D60C-4C27-A395-8BB48955F151}"/>
              </a:ext>
            </a:extLst>
          </p:cNvPr>
          <p:cNvSpPr/>
          <p:nvPr/>
        </p:nvSpPr>
        <p:spPr>
          <a:xfrm>
            <a:off x="6326068" y="3691619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E73EF94-40F0-4765-898D-3E99F96E7D0D}"/>
              </a:ext>
            </a:extLst>
          </p:cNvPr>
          <p:cNvSpPr/>
          <p:nvPr/>
        </p:nvSpPr>
        <p:spPr>
          <a:xfrm>
            <a:off x="6325739" y="4121612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18B009B-51D1-46FA-A047-0DE078DC752E}"/>
              </a:ext>
            </a:extLst>
          </p:cNvPr>
          <p:cNvSpPr/>
          <p:nvPr/>
        </p:nvSpPr>
        <p:spPr>
          <a:xfrm>
            <a:off x="7832120" y="3691619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C86CAE-443A-408C-BEE8-FEC43A1D1082}"/>
              </a:ext>
            </a:extLst>
          </p:cNvPr>
          <p:cNvSpPr/>
          <p:nvPr/>
        </p:nvSpPr>
        <p:spPr>
          <a:xfrm>
            <a:off x="7832120" y="4122094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2071DD-AE57-43B8-B2A9-21C2472ABA00}"/>
              </a:ext>
            </a:extLst>
          </p:cNvPr>
          <p:cNvSpPr/>
          <p:nvPr/>
        </p:nvSpPr>
        <p:spPr>
          <a:xfrm>
            <a:off x="2839793" y="3662161"/>
            <a:ext cx="674119" cy="867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EFD8F6-A850-4468-A696-33D73C325595}"/>
              </a:ext>
            </a:extLst>
          </p:cNvPr>
          <p:cNvSpPr/>
          <p:nvPr/>
        </p:nvSpPr>
        <p:spPr>
          <a:xfrm>
            <a:off x="3557317" y="3692755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620307-33AB-40F1-B14E-9D421ED19CA3}"/>
              </a:ext>
            </a:extLst>
          </p:cNvPr>
          <p:cNvSpPr/>
          <p:nvPr/>
        </p:nvSpPr>
        <p:spPr>
          <a:xfrm>
            <a:off x="3557317" y="4127704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58A1DB9-973D-4FF1-9D67-EDF69338A67E}"/>
              </a:ext>
            </a:extLst>
          </p:cNvPr>
          <p:cNvSpPr/>
          <p:nvPr/>
        </p:nvSpPr>
        <p:spPr>
          <a:xfrm>
            <a:off x="2575042" y="3691619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AC235A-A1D5-4707-9EE4-778092E280EA}"/>
              </a:ext>
            </a:extLst>
          </p:cNvPr>
          <p:cNvSpPr/>
          <p:nvPr/>
        </p:nvSpPr>
        <p:spPr>
          <a:xfrm>
            <a:off x="2575042" y="4122095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FCFE509-9D5C-4816-93C5-CC9E78AD7900}"/>
              </a:ext>
            </a:extLst>
          </p:cNvPr>
          <p:cNvSpPr/>
          <p:nvPr/>
        </p:nvSpPr>
        <p:spPr>
          <a:xfrm>
            <a:off x="4607534" y="3691619"/>
            <a:ext cx="674119" cy="867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E2F6D7-985B-4F41-A32D-1AFB70272482}"/>
              </a:ext>
            </a:extLst>
          </p:cNvPr>
          <p:cNvSpPr/>
          <p:nvPr/>
        </p:nvSpPr>
        <p:spPr>
          <a:xfrm>
            <a:off x="5325058" y="3969044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AEBFFB-0864-4BE3-A1EC-8D93B740B87B}"/>
              </a:ext>
            </a:extLst>
          </p:cNvPr>
          <p:cNvSpPr/>
          <p:nvPr/>
        </p:nvSpPr>
        <p:spPr>
          <a:xfrm>
            <a:off x="5325058" y="4403993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170656C-8557-4FE9-8532-874D05C3E505}"/>
              </a:ext>
            </a:extLst>
          </p:cNvPr>
          <p:cNvSpPr/>
          <p:nvPr/>
        </p:nvSpPr>
        <p:spPr>
          <a:xfrm>
            <a:off x="4342783" y="3967908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CC68A07-ADCA-4286-82E4-6D4978518320}"/>
              </a:ext>
            </a:extLst>
          </p:cNvPr>
          <p:cNvSpPr/>
          <p:nvPr/>
        </p:nvSpPr>
        <p:spPr>
          <a:xfrm>
            <a:off x="4342783" y="4398384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E1D1B5-E23E-4DA4-9E81-9EB9F1446831}"/>
              </a:ext>
            </a:extLst>
          </p:cNvPr>
          <p:cNvSpPr/>
          <p:nvPr/>
        </p:nvSpPr>
        <p:spPr>
          <a:xfrm>
            <a:off x="5324906" y="3534095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3377567-66D8-40BE-A0FA-EE36E0A08545}"/>
              </a:ext>
            </a:extLst>
          </p:cNvPr>
          <p:cNvSpPr/>
          <p:nvPr/>
        </p:nvSpPr>
        <p:spPr>
          <a:xfrm>
            <a:off x="4342631" y="3532959"/>
            <a:ext cx="213582" cy="3704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13">
            <a:extLst>
              <a:ext uri="{FF2B5EF4-FFF2-40B4-BE49-F238E27FC236}">
                <a16:creationId xmlns:a16="http://schemas.microsoft.com/office/drawing/2014/main" xmlns="" id="{9BFD5561-5577-4C90-A48E-909512617B49}"/>
              </a:ext>
            </a:extLst>
          </p:cNvPr>
          <p:cNvSpPr/>
          <p:nvPr/>
        </p:nvSpPr>
        <p:spPr>
          <a:xfrm>
            <a:off x="4007487" y="3237216"/>
            <a:ext cx="1824677" cy="1766047"/>
          </a:xfrm>
          <a:prstGeom prst="noSmoking">
            <a:avLst/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&quot;No&quot; Symbol 13">
            <a:extLst>
              <a:ext uri="{FF2B5EF4-FFF2-40B4-BE49-F238E27FC236}">
                <a16:creationId xmlns:a16="http://schemas.microsoft.com/office/drawing/2014/main" xmlns="" id="{7698A027-1936-408A-90A3-F32A63F5615E}"/>
              </a:ext>
            </a:extLst>
          </p:cNvPr>
          <p:cNvSpPr/>
          <p:nvPr/>
        </p:nvSpPr>
        <p:spPr>
          <a:xfrm>
            <a:off x="6237396" y="3210744"/>
            <a:ext cx="1824677" cy="1766047"/>
          </a:xfrm>
          <a:prstGeom prst="noSmoking">
            <a:avLst/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sz="2400" b="1" kern="0" dirty="0"/>
              <a:t> Cycle a single bank faster (reduce </a:t>
            </a:r>
            <a:r>
              <a:rPr lang="en-US" sz="2400" b="1" kern="0" dirty="0" err="1"/>
              <a:t>tCCD</a:t>
            </a:r>
            <a:r>
              <a:rPr lang="en-US" sz="2400" b="1" kern="0" baseline="-25000" dirty="0" err="1"/>
              <a:t>L</a:t>
            </a:r>
            <a:r>
              <a:rPr lang="en-US" sz="2400" b="1" kern="0" dirty="0"/>
              <a:t>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Get more bits per access to a bank (increase atom size)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Overlap accesses to more banks (reduce </a:t>
            </a:r>
            <a:r>
              <a:rPr lang="en-US" sz="2400" b="1" kern="0" dirty="0" err="1"/>
              <a:t>tCCD</a:t>
            </a:r>
            <a:r>
              <a:rPr lang="en-US" sz="2400" b="1" kern="0" baseline="-25000" dirty="0" err="1"/>
              <a:t>S</a:t>
            </a:r>
            <a:r>
              <a:rPr lang="en-US" sz="2400" b="1" kern="0" dirty="0"/>
              <a:t>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Access more banks in parallel (more channels)</a:t>
            </a:r>
          </a:p>
          <a:p>
            <a:pPr defTabSz="914400"/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DRAM </a:t>
            </a:r>
            <a:r>
              <a:rPr lang="en-US" dirty="0" smtClean="0"/>
              <a:t>Array </a:t>
            </a:r>
            <a:r>
              <a:rPr lang="en-US" dirty="0"/>
              <a:t>Bandwidth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sz="2400" b="1" kern="0" dirty="0"/>
              <a:t> </a:t>
            </a:r>
            <a:r>
              <a:rPr lang="en-US" sz="2400" b="1" strike="sngStrike" kern="0" dirty="0"/>
              <a:t>Cycle a single bank faster (reduce </a:t>
            </a:r>
            <a:r>
              <a:rPr lang="en-US" sz="2400" b="1" strike="sngStrike" kern="0" dirty="0" err="1"/>
              <a:t>tCCD</a:t>
            </a:r>
            <a:r>
              <a:rPr lang="en-US" sz="2400" b="1" strike="sngStrike" kern="0" baseline="-25000" dirty="0" err="1"/>
              <a:t>L</a:t>
            </a:r>
            <a:r>
              <a:rPr lang="en-US" sz="2400" b="1" strike="sngStrike" kern="0" dirty="0"/>
              <a:t>)</a:t>
            </a:r>
          </a:p>
          <a:p>
            <a:pPr algn="ctr" defTabSz="914400"/>
            <a:r>
              <a:rPr lang="en-US" sz="2400" b="1" kern="0" dirty="0">
                <a:solidFill>
                  <a:srgbClr val="FF0000"/>
                </a:solidFill>
              </a:rPr>
              <a:t>- Not possible </a:t>
            </a:r>
            <a:r>
              <a:rPr lang="en-US" sz="1800" b="1" kern="0" dirty="0">
                <a:solidFill>
                  <a:srgbClr val="FF0000"/>
                </a:solidFill>
              </a:rPr>
              <a:t>(w/o significant additional DRAM area)</a:t>
            </a:r>
          </a:p>
          <a:p>
            <a:pPr algn="ctr" defTabSz="914400"/>
            <a:r>
              <a:rPr lang="en-US" sz="2400" b="1" kern="0" dirty="0"/>
              <a:t>Get more bits per access to a bank (increase atom size)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Overlap accesses to more banks (reduce </a:t>
            </a:r>
            <a:r>
              <a:rPr lang="en-US" sz="2400" b="1" kern="0" dirty="0" err="1"/>
              <a:t>tCCD</a:t>
            </a:r>
            <a:r>
              <a:rPr lang="en-US" sz="2400" b="1" kern="0" baseline="-25000" dirty="0" err="1"/>
              <a:t>S</a:t>
            </a:r>
            <a:r>
              <a:rPr lang="en-US" sz="2400" b="1" kern="0" dirty="0"/>
              <a:t>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Access more banks in parallel (more channels)</a:t>
            </a:r>
          </a:p>
          <a:p>
            <a:pPr defTabSz="914400"/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DRAM </a:t>
            </a:r>
            <a:r>
              <a:rPr lang="en-US" dirty="0" smtClean="0"/>
              <a:t>Array </a:t>
            </a:r>
            <a:r>
              <a:rPr lang="en-US" dirty="0"/>
              <a:t>Bandwidth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sz="2400" b="1" kern="0" dirty="0"/>
              <a:t> 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Cycle a single bank faster (reduce </a:t>
            </a:r>
            <a:r>
              <a:rPr lang="en-US" sz="2400" b="1" strike="sngStrike" kern="0" dirty="0" err="1">
                <a:solidFill>
                  <a:schemeClr val="tx1">
                    <a:lumMod val="65000"/>
                  </a:schemeClr>
                </a:solidFill>
              </a:rPr>
              <a:t>tCCD</a:t>
            </a:r>
            <a:r>
              <a:rPr lang="en-US" sz="2400" b="1" strike="sngStrike" kern="0" baseline="-25000" dirty="0" err="1">
                <a:solidFill>
                  <a:schemeClr val="tx1">
                    <a:lumMod val="65000"/>
                  </a:schemeClr>
                </a:solidFill>
              </a:rPr>
              <a:t>L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Not possible </a:t>
            </a:r>
            <a:r>
              <a:rPr lang="en-US" sz="18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(w/o significant additional DRAM area)</a:t>
            </a:r>
          </a:p>
          <a:p>
            <a:pPr algn="ctr" defTabSz="914400"/>
            <a:r>
              <a:rPr lang="en-US" sz="2400" b="1" strike="sngStrike" kern="0" dirty="0"/>
              <a:t>Get more bits per access to a bank (increase atom size)</a:t>
            </a:r>
          </a:p>
          <a:p>
            <a:pPr algn="ctr" defTabSz="914400"/>
            <a:r>
              <a:rPr lang="en-US" sz="2400" b="1" kern="0" dirty="0">
                <a:solidFill>
                  <a:srgbClr val="FF0000"/>
                </a:solidFill>
              </a:rPr>
              <a:t>- Bad for perf </a:t>
            </a:r>
            <a:r>
              <a:rPr lang="en-US" sz="1600" b="1" kern="0" dirty="0">
                <a:solidFill>
                  <a:srgbClr val="FF0000"/>
                </a:solidFill>
              </a:rPr>
              <a:t>(17% on GFX w/ 128B atom)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</a:rPr>
              <a:t>– increases row size/activation energy</a:t>
            </a:r>
            <a:endParaRPr lang="en-US" sz="2400" b="1" kern="0" dirty="0"/>
          </a:p>
          <a:p>
            <a:pPr algn="ctr" defTabSz="914400"/>
            <a:r>
              <a:rPr lang="en-US" sz="2400" b="1" kern="0" dirty="0"/>
              <a:t>Overlap accesses to more banks (reduce </a:t>
            </a:r>
            <a:r>
              <a:rPr lang="en-US" sz="2400" b="1" kern="0" dirty="0" err="1"/>
              <a:t>tCCD</a:t>
            </a:r>
            <a:r>
              <a:rPr lang="en-US" sz="2400" b="1" kern="0" baseline="-25000" dirty="0" err="1"/>
              <a:t>S</a:t>
            </a:r>
            <a:r>
              <a:rPr lang="en-US" sz="2400" b="1" kern="0" dirty="0"/>
              <a:t>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Access more banks in parallel (more channels)</a:t>
            </a:r>
          </a:p>
          <a:p>
            <a:pPr defTabSz="914400"/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DRAM </a:t>
            </a:r>
            <a:r>
              <a:rPr lang="en-US" dirty="0" smtClean="0"/>
              <a:t>Array </a:t>
            </a:r>
            <a:r>
              <a:rPr lang="en-US" dirty="0"/>
              <a:t>Bandwidth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9234" y="2059519"/>
            <a:ext cx="10394332" cy="37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defTabSz="914400"/>
            <a:r>
              <a:rPr lang="en-US" sz="2400" b="1" kern="0" dirty="0"/>
              <a:t> 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Cycle a single bank faster (reduce </a:t>
            </a:r>
            <a:r>
              <a:rPr lang="en-US" sz="2400" b="1" strike="sngStrike" kern="0" dirty="0" err="1">
                <a:solidFill>
                  <a:schemeClr val="tx1">
                    <a:lumMod val="65000"/>
                  </a:schemeClr>
                </a:solidFill>
              </a:rPr>
              <a:t>tCCD</a:t>
            </a:r>
            <a:r>
              <a:rPr lang="en-US" sz="2400" b="1" strike="sngStrike" kern="0" baseline="-25000" dirty="0" err="1">
                <a:solidFill>
                  <a:schemeClr val="tx1">
                    <a:lumMod val="65000"/>
                  </a:schemeClr>
                </a:solidFill>
              </a:rPr>
              <a:t>L</a:t>
            </a:r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Not possible </a:t>
            </a:r>
            <a:r>
              <a:rPr lang="en-US" sz="18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(w/o significant additional DRAM area)</a:t>
            </a:r>
          </a:p>
          <a:p>
            <a:pPr algn="ctr" defTabSz="914400"/>
            <a:r>
              <a:rPr lang="en-US" sz="2400" b="1" strike="sngStrike" kern="0" dirty="0">
                <a:solidFill>
                  <a:schemeClr val="tx1">
                    <a:lumMod val="65000"/>
                  </a:schemeClr>
                </a:solidFill>
              </a:rPr>
              <a:t>Get more bits per access to a bank (increase atom size)</a:t>
            </a:r>
          </a:p>
          <a:p>
            <a:pPr algn="ctr" defTabSz="914400"/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Bad for perf </a:t>
            </a:r>
            <a:r>
              <a:rPr lang="en-US" sz="16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(17% on GFX w/ 128B atom)</a:t>
            </a:r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increases row size/activation </a:t>
            </a:r>
            <a:r>
              <a:rPr lang="en-US" sz="2400" b="1" kern="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energy</a:t>
            </a:r>
            <a:endParaRPr lang="en-US" sz="2400" b="1" kern="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 defTabSz="914400"/>
            <a:r>
              <a:rPr lang="en-US" sz="2400" b="1" kern="0" dirty="0"/>
              <a:t>Overlap accesses to more banks (reduce </a:t>
            </a:r>
            <a:r>
              <a:rPr lang="en-US" sz="2400" b="1" kern="0" dirty="0" err="1"/>
              <a:t>tCCD</a:t>
            </a:r>
            <a:r>
              <a:rPr lang="en-US" sz="2400" b="1" kern="0" baseline="-25000" dirty="0" err="1"/>
              <a:t>S</a:t>
            </a:r>
            <a:r>
              <a:rPr lang="en-US" sz="2400" b="1" kern="0" dirty="0"/>
              <a:t>)</a:t>
            </a:r>
          </a:p>
          <a:p>
            <a:pPr algn="ctr" defTabSz="914400"/>
            <a:endParaRPr lang="en-US" sz="2400" b="1" kern="0" dirty="0"/>
          </a:p>
          <a:p>
            <a:pPr algn="ctr" defTabSz="914400"/>
            <a:r>
              <a:rPr lang="en-US" sz="2400" b="1" kern="0" dirty="0"/>
              <a:t>Access more banks in parallel (more channels)</a:t>
            </a:r>
          </a:p>
          <a:p>
            <a:pPr defTabSz="914400"/>
            <a:endParaRPr lang="en-US" sz="2400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DRAM A</a:t>
            </a:r>
            <a:r>
              <a:rPr lang="en-US" dirty="0" smtClean="0"/>
              <a:t>rray </a:t>
            </a:r>
            <a:r>
              <a:rPr lang="en-US" dirty="0"/>
              <a:t>Bandwidth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approaches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961D4E3-73F6-4850-9F2A-3A8F4AF15077}"/>
              </a:ext>
            </a:extLst>
          </p:cNvPr>
          <p:cNvSpPr/>
          <p:nvPr/>
        </p:nvSpPr>
        <p:spPr>
          <a:xfrm>
            <a:off x="192505" y="1913022"/>
            <a:ext cx="10684042" cy="2394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4B0F7-208B-4E11-9343-6FC7FC86B4D3}"/>
              </a:ext>
            </a:extLst>
          </p:cNvPr>
          <p:cNvSpPr txBox="1"/>
          <p:nvPr/>
        </p:nvSpPr>
        <p:spPr>
          <a:xfrm rot="649684">
            <a:off x="2729407" y="2800436"/>
            <a:ext cx="5971186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Make Energy/Access Worse</a:t>
            </a:r>
          </a:p>
        </p:txBody>
      </p:sp>
    </p:spTree>
    <p:extLst>
      <p:ext uri="{BB962C8B-B14F-4D97-AF65-F5344CB8AC3E}">
        <p14:creationId xmlns:p14="http://schemas.microsoft.com/office/powerpoint/2010/main" val="38105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ft side graphic- no sub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BB8669087B84586279FC58A8C3583" ma:contentTypeVersion="0" ma:contentTypeDescription="Create a new document." ma:contentTypeScope="" ma:versionID="3455950fd51db61e955f54a31c2d254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7AE35-2322-4660-B7FB-DC30F8DBC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87086</TotalTime>
  <Words>1463</Words>
  <Application>Microsoft Office PowerPoint</Application>
  <PresentationFormat>Custom</PresentationFormat>
  <Paragraphs>286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Title &amp; Bullet</vt:lpstr>
      <vt:lpstr>Left side graphic- no subtitle</vt:lpstr>
      <vt:lpstr>1_Title &amp; Bullet</vt:lpstr>
      <vt:lpstr>Fine-Grained DRAM: Energy Efficient DRAM for Extreme Bandwidth Systems</vt:lpstr>
      <vt:lpstr>Future GPUs need more DRAM bandwidth</vt:lpstr>
      <vt:lpstr>Why Do GPUs Demand so Much DRAM Bandwidth?</vt:lpstr>
      <vt:lpstr>Require 4x Increase in Bandwidth</vt:lpstr>
      <vt:lpstr>More DRAM devices</vt:lpstr>
      <vt:lpstr>Increasing DRAM Array Bandwidth</vt:lpstr>
      <vt:lpstr>Increasing DRAM Array Bandwidth</vt:lpstr>
      <vt:lpstr>Increasing DRAM Array Bandwidth</vt:lpstr>
      <vt:lpstr>Increasing DRAM Array Bandwidth</vt:lpstr>
      <vt:lpstr>Increasing DRAM Array Bandwidth</vt:lpstr>
      <vt:lpstr>Increasing DRAM Array Bandwidth</vt:lpstr>
      <vt:lpstr>Quad-Bandwidth HBM: More parallel channels</vt:lpstr>
      <vt:lpstr>DRAM Energy Critical for Multi-TB/s DRAM</vt:lpstr>
      <vt:lpstr>DRAM Energy</vt:lpstr>
      <vt:lpstr>Fine-Grained DRAM: Narrow Channels, Local I/O</vt:lpstr>
      <vt:lpstr>Reducing Data Movement Energy</vt:lpstr>
      <vt:lpstr>Reducing Activation Energy</vt:lpstr>
      <vt:lpstr>Costs of Lower Bandwidth Channels</vt:lpstr>
      <vt:lpstr>PowerPoint Presentation</vt:lpstr>
      <vt:lpstr>Methodology</vt:lpstr>
      <vt:lpstr>DRAM Energy Consumption</vt:lpstr>
      <vt:lpstr>DRAM Energy Consumption</vt:lpstr>
      <vt:lpstr>GPU Performance with FGDRAM</vt:lpstr>
      <vt:lpstr>DRAM Area</vt:lpstr>
      <vt:lpstr>PowerPoint Presentation</vt:lpstr>
      <vt:lpstr>PowerPoint Presentation</vt:lpstr>
      <vt:lpstr>PowerPoint Presentation</vt:lpstr>
      <vt:lpstr>DRAM Basics</vt:lpstr>
      <vt:lpstr>DRAM Basics</vt:lpstr>
      <vt:lpstr>DRAM Basics</vt:lpstr>
      <vt:lpstr>DRAM Basics</vt:lpstr>
      <vt:lpstr>Overlapping Requests to Different Banks</vt:lpstr>
      <vt:lpstr>Reducing Row Size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Mike</cp:lastModifiedBy>
  <cp:revision>3445</cp:revision>
  <dcterms:created xsi:type="dcterms:W3CDTF">2008-01-24T03:11:41Z</dcterms:created>
  <dcterms:modified xsi:type="dcterms:W3CDTF">2017-10-16T15:16:15Z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0x010100B62BB8669087B84586279FC58A8C3583</vt:lpwstr>
  </property>
</Properties>
</file>