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32"/>
  </p:notesMasterIdLst>
  <p:handoutMasterIdLst>
    <p:handoutMasterId r:id="rId33"/>
  </p:handoutMasterIdLst>
  <p:sldIdLst>
    <p:sldId id="754" r:id="rId5"/>
    <p:sldId id="793" r:id="rId6"/>
    <p:sldId id="788" r:id="rId7"/>
    <p:sldId id="789" r:id="rId8"/>
    <p:sldId id="796" r:id="rId9"/>
    <p:sldId id="790" r:id="rId10"/>
    <p:sldId id="798" r:id="rId11"/>
    <p:sldId id="808" r:id="rId12"/>
    <p:sldId id="806" r:id="rId13"/>
    <p:sldId id="807" r:id="rId14"/>
    <p:sldId id="809" r:id="rId15"/>
    <p:sldId id="797" r:id="rId16"/>
    <p:sldId id="799" r:id="rId17"/>
    <p:sldId id="800" r:id="rId18"/>
    <p:sldId id="801" r:id="rId19"/>
    <p:sldId id="802" r:id="rId20"/>
    <p:sldId id="810" r:id="rId21"/>
    <p:sldId id="804" r:id="rId22"/>
    <p:sldId id="794" r:id="rId23"/>
    <p:sldId id="803" r:id="rId24"/>
    <p:sldId id="805" r:id="rId25"/>
    <p:sldId id="813" r:id="rId26"/>
    <p:sldId id="814" r:id="rId27"/>
    <p:sldId id="818" r:id="rId28"/>
    <p:sldId id="817" r:id="rId29"/>
    <p:sldId id="815" r:id="rId30"/>
    <p:sldId id="816" r:id="rId31"/>
  </p:sldIdLst>
  <p:sldSz cx="10972800" cy="6172200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6D32"/>
    <a:srgbClr val="FF2600"/>
    <a:srgbClr val="CCC1DA"/>
    <a:srgbClr val="9A4216"/>
    <a:srgbClr val="4E7A00"/>
    <a:srgbClr val="5A5A5A"/>
    <a:srgbClr val="F2F2F2"/>
    <a:srgbClr val="868686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0" autoAdjust="0"/>
    <p:restoredTop sz="81944" autoAdjust="0"/>
  </p:normalViewPr>
  <p:slideViewPr>
    <p:cSldViewPr snapToGrid="0">
      <p:cViewPr varScale="1">
        <p:scale>
          <a:sx n="119" d="100"/>
          <a:sy n="119" d="100"/>
        </p:scale>
        <p:origin x="1218" y="108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0"/>
    </p:cViewPr>
  </p:sorterViewPr>
  <p:notesViewPr>
    <p:cSldViewPr snapToGrid="0">
      <p:cViewPr varScale="1">
        <p:scale>
          <a:sx n="79" d="100"/>
          <a:sy n="79" d="100"/>
        </p:scale>
        <p:origin x="3288" y="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iladrish\Dropbox%20(Nvidia)\Projects\FF2-Fine-Grained-DRAM-Studies\paper\data\Motivatio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Niladrish\Dropbox%20(Nvidia)\Projects\Subchannels\Results_graphic_1215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Niladrish\Dropbox%20(Nvidia)\Projects\Subchannels\Results_Subchannels_Paper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Niladrish\Dropbox%20(Nvidia)\Projects\Subchannels\Results_graphic_1215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527030961199"/>
          <c:y val="0.13334247524901699"/>
          <c:w val="0.84241122267283197"/>
          <c:h val="0.69681168155995199"/>
        </c:manualLayout>
      </c:layout>
      <c:lineChart>
        <c:grouping val="standard"/>
        <c:varyColors val="0"/>
        <c:ser>
          <c:idx val="0"/>
          <c:order val="3"/>
          <c:tx>
            <c:strRef>
              <c:f>'Pwr=BW'!$J$2</c:f>
              <c:strCache>
                <c:ptCount val="1"/>
                <c:pt idx="0">
                  <c:v>GDDR5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76B900">
                  <a:lumMod val="50000"/>
                </a:srgb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Pt>
            <c:idx val="2"/>
            <c:marker>
              <c:symbol val="triangle"/>
              <c:size val="14"/>
              <c:spPr>
                <a:solidFill>
                  <a:srgbClr val="76B900">
                    <a:lumMod val="50000"/>
                  </a:srgb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091-4150-B611-3740D89D2FFC}"/>
              </c:ext>
            </c:extLst>
          </c:dPt>
          <c:cat>
            <c:strRef>
              <c:f>'Pwr=BW'!$I$3:$I$6</c:f>
              <c:strCache>
                <c:ptCount val="4"/>
                <c:pt idx="0">
                  <c:v>330 GB/s</c:v>
                </c:pt>
                <c:pt idx="1">
                  <c:v>480 GB/s</c:v>
                </c:pt>
                <c:pt idx="2">
                  <c:v>1 TB/s</c:v>
                </c:pt>
                <c:pt idx="3">
                  <c:v>4 TB/s</c:v>
                </c:pt>
              </c:strCache>
            </c:strRef>
          </c:cat>
          <c:val>
            <c:numRef>
              <c:f>'Pwr=BW'!$J$3:$J$6</c:f>
              <c:numCache>
                <c:formatCode>General</c:formatCode>
                <c:ptCount val="4"/>
                <c:pt idx="0">
                  <c:v>36.96</c:v>
                </c:pt>
                <c:pt idx="1">
                  <c:v>53.76</c:v>
                </c:pt>
                <c:pt idx="2">
                  <c:v>114.688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91-4150-B611-3740D89D2FFC}"/>
            </c:ext>
          </c:extLst>
        </c:ser>
        <c:ser>
          <c:idx val="1"/>
          <c:order val="4"/>
          <c:tx>
            <c:strRef>
              <c:f>'Pwr=BW'!$K$2</c:f>
              <c:strCache>
                <c:ptCount val="1"/>
                <c:pt idx="0">
                  <c:v>HBM2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4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Pt>
            <c:idx val="3"/>
            <c:marker>
              <c:symbol val="square"/>
              <c:size val="14"/>
              <c:spPr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091-4150-B611-3740D89D2FFC}"/>
              </c:ext>
            </c:extLst>
          </c:dPt>
          <c:cat>
            <c:strRef>
              <c:f>'Pwr=BW'!$I$3:$I$6</c:f>
              <c:strCache>
                <c:ptCount val="4"/>
                <c:pt idx="0">
                  <c:v>330 GB/s</c:v>
                </c:pt>
                <c:pt idx="1">
                  <c:v>480 GB/s</c:v>
                </c:pt>
                <c:pt idx="2">
                  <c:v>1 TB/s</c:v>
                </c:pt>
                <c:pt idx="3">
                  <c:v>4 TB/s</c:v>
                </c:pt>
              </c:strCache>
            </c:strRef>
          </c:cat>
          <c:val>
            <c:numRef>
              <c:f>'Pwr=BW'!$K$3:$K$6</c:f>
              <c:numCache>
                <c:formatCode>General</c:formatCode>
                <c:ptCount val="4"/>
                <c:pt idx="2">
                  <c:v>39.567360000000001</c:v>
                </c:pt>
                <c:pt idx="3">
                  <c:v>158.26944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91-4150-B611-3740D89D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09758400"/>
        <c:axId val="-409748608"/>
        <c:extLst>
          <c:ext xmlns:c15="http://schemas.microsoft.com/office/drawing/2012/chart" uri="{02D57815-91ED-43cb-92C2-25804820EDAC}">
            <c15:filteredLine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'Pwr=BW'!$J$2</c15:sqref>
                        </c15:formulaRef>
                      </c:ext>
                    </c:extLst>
                    <c:strCache>
                      <c:ptCount val="1"/>
                      <c:pt idx="0">
                        <c:v>GDDR5</c:v>
                      </c:pt>
                    </c:strCache>
                  </c:strRef>
                </c:tx>
                <c:spPr>
                  <a:ln w="15875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'Pwr=BW'!$I$3:$I$6</c15:sqref>
                        </c15:formulaRef>
                      </c:ext>
                    </c:extLst>
                    <c:strCache>
                      <c:ptCount val="4"/>
                      <c:pt idx="0">
                        <c:v>330 GB/s</c:v>
                      </c:pt>
                      <c:pt idx="1">
                        <c:v>480 GB/s</c:v>
                      </c:pt>
                      <c:pt idx="2">
                        <c:v>1 TB/s</c:v>
                      </c:pt>
                      <c:pt idx="3">
                        <c:v>4 TB/s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'Pwr=BW'!$J$3:$J$6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36.96</c:v>
                      </c:pt>
                      <c:pt idx="1">
                        <c:v>53.76</c:v>
                      </c:pt>
                      <c:pt idx="2">
                        <c:v>114.688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922-4436-9D0F-E60349047741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'Pwr=BW'!$K$2</c15:sqref>
                        </c15:formulaRef>
                      </c:ext>
                    </c:extLst>
                    <c:strCache>
                      <c:ptCount val="1"/>
                      <c:pt idx="0">
                        <c:v>HBM2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'Pwr=BW'!$I$3:$I$6</c15:sqref>
                        </c15:formulaRef>
                      </c:ext>
                    </c:extLst>
                    <c:strCache>
                      <c:ptCount val="4"/>
                      <c:pt idx="0">
                        <c:v>330 GB/s</c:v>
                      </c:pt>
                      <c:pt idx="1">
                        <c:v>480 GB/s</c:v>
                      </c:pt>
                      <c:pt idx="2">
                        <c:v>1 TB/s</c:v>
                      </c:pt>
                      <c:pt idx="3">
                        <c:v>4 TB/s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'Pwr=BW'!$K$3:$K$6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39.567360000000001</c:v>
                      </c:pt>
                      <c:pt idx="3">
                        <c:v>158.26944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22-4436-9D0F-E60349047741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'Pwr=BW'!$L$2</c15:sqref>
                        </c15:formulaRef>
                      </c:ext>
                    </c:extLst>
                    <c:strCache>
                      <c:ptCount val="1"/>
                      <c:pt idx="0">
                        <c:v>Target</c:v>
                      </c:pt>
                    </c:strCache>
                  </c:strRef>
                </c:tx>
                <c:spPr>
                  <a:ln w="1587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'Pwr=BW'!$I$3:$I$6</c15:sqref>
                        </c15:formulaRef>
                      </c:ext>
                    </c:extLst>
                    <c:strCache>
                      <c:ptCount val="4"/>
                      <c:pt idx="0">
                        <c:v>330 GB/s</c:v>
                      </c:pt>
                      <c:pt idx="1">
                        <c:v>480 GB/s</c:v>
                      </c:pt>
                      <c:pt idx="2">
                        <c:v>1 TB/s</c:v>
                      </c:pt>
                      <c:pt idx="3">
                        <c:v>4 TB/s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'Pwr=BW'!$L$3:$L$6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16.384</c:v>
                      </c:pt>
                      <c:pt idx="3">
                        <c:v>65.536000000000001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22-4436-9D0F-E60349047741}"/>
                  </c:ext>
                </c:extLst>
              </c15:ser>
            </c15:filteredLineSeries>
            <c15:filteredLine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'Pwr=BW'!$L$2</c15:sqref>
                        </c15:formulaRef>
                      </c:ext>
                    </c:extLst>
                    <c:strCache>
                      <c:ptCount val="1"/>
                      <c:pt idx="0">
                        <c:v>Target</c:v>
                      </c:pt>
                    </c:strCache>
                  </c:strRef>
                </c:tx>
                <c:spPr>
                  <a:ln w="1587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'Pwr=BW'!$I$3:$I$6</c15:sqref>
                        </c15:formulaRef>
                      </c:ext>
                    </c:extLst>
                    <c:strCache>
                      <c:ptCount val="4"/>
                      <c:pt idx="0">
                        <c:v>330 GB/s</c:v>
                      </c:pt>
                      <c:pt idx="1">
                        <c:v>480 GB/s</c:v>
                      </c:pt>
                      <c:pt idx="2">
                        <c:v>1 TB/s</c:v>
                      </c:pt>
                      <c:pt idx="3">
                        <c:v>4 TB/s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'Pwr=BW'!$L$3:$L$6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16.384</c:v>
                      </c:pt>
                      <c:pt idx="3">
                        <c:v>65.536000000000001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091-4150-B611-3740D89D2FFC}"/>
                  </c:ext>
                </c:extLst>
              </c15:ser>
            </c15:filteredLineSeries>
          </c:ext>
        </c:extLst>
      </c:lineChart>
      <c:catAx>
        <c:axId val="-4097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48608"/>
        <c:crosses val="autoZero"/>
        <c:auto val="1"/>
        <c:lblAlgn val="ctr"/>
        <c:lblOffset val="100"/>
        <c:noMultiLvlLbl val="0"/>
      </c:catAx>
      <c:valAx>
        <c:axId val="-409748608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Total DRAM Power (W)</a:t>
                </a:r>
              </a:p>
            </c:rich>
          </c:tx>
          <c:layout>
            <c:manualLayout>
              <c:xMode val="edge"/>
              <c:yMode val="edge"/>
              <c:x val="1.9679244114093102E-2"/>
              <c:y val="9.12394327993852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5840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4620273160299"/>
          <c:y val="1.38888888888889E-2"/>
          <c:w val="0.60489513463594802"/>
          <c:h val="0.1183182893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energy!$H$9</c:f>
              <c:strCache>
                <c:ptCount val="1"/>
                <c:pt idx="0">
                  <c:v>HBM2</c:v>
                </c:pt>
              </c:strCache>
            </c:strRef>
          </c:tx>
          <c:spPr>
            <a:solidFill>
              <a:srgbClr val="0071C5">
                <a:lumMod val="75000"/>
              </a:srgbClr>
            </a:solidFill>
            <a:ln>
              <a:solidFill>
                <a:srgbClr val="0071C5">
                  <a:lumMod val="75000"/>
                </a:srgbClr>
              </a:solidFill>
            </a:ln>
            <a:effectLst/>
          </c:spPr>
          <c:invertIfNegative val="0"/>
          <c:val>
            <c:numRef>
              <c:f>energy!$H$10:$H$83</c:f>
              <c:numCache>
                <c:formatCode>General</c:formatCode>
                <c:ptCount val="74"/>
                <c:pt idx="0">
                  <c:v>2.7363089650930341</c:v>
                </c:pt>
                <c:pt idx="1">
                  <c:v>2.7464541823023851</c:v>
                </c:pt>
                <c:pt idx="2">
                  <c:v>2.7661418983700865</c:v>
                </c:pt>
                <c:pt idx="3">
                  <c:v>2.8099019947612334</c:v>
                </c:pt>
                <c:pt idx="4">
                  <c:v>2.8168713476394855</c:v>
                </c:pt>
                <c:pt idx="5">
                  <c:v>2.8215438456092836</c:v>
                </c:pt>
                <c:pt idx="6">
                  <c:v>2.8245916267991706</c:v>
                </c:pt>
                <c:pt idx="7">
                  <c:v>2.8622833038120263</c:v>
                </c:pt>
                <c:pt idx="8">
                  <c:v>2.8681037454616898</c:v>
                </c:pt>
                <c:pt idx="9">
                  <c:v>2.8682033187417288</c:v>
                </c:pt>
                <c:pt idx="10">
                  <c:v>2.8699422564821306</c:v>
                </c:pt>
                <c:pt idx="11">
                  <c:v>2.8720694718576416</c:v>
                </c:pt>
                <c:pt idx="12">
                  <c:v>2.8980514269230278</c:v>
                </c:pt>
                <c:pt idx="13">
                  <c:v>2.9025247143520088</c:v>
                </c:pt>
                <c:pt idx="14">
                  <c:v>2.9030544203340671</c:v>
                </c:pt>
                <c:pt idx="15">
                  <c:v>2.9142955391318477</c:v>
                </c:pt>
                <c:pt idx="16">
                  <c:v>2.9192056434082096</c:v>
                </c:pt>
                <c:pt idx="17">
                  <c:v>2.9192056434082096</c:v>
                </c:pt>
                <c:pt idx="18">
                  <c:v>2.9400092581320432</c:v>
                </c:pt>
                <c:pt idx="19">
                  <c:v>2.9556272947176407</c:v>
                </c:pt>
                <c:pt idx="20">
                  <c:v>2.9607150371356981</c:v>
                </c:pt>
                <c:pt idx="21">
                  <c:v>2.9736730185517706</c:v>
                </c:pt>
                <c:pt idx="22">
                  <c:v>2.9822671346806202</c:v>
                </c:pt>
                <c:pt idx="23">
                  <c:v>2.9832078407495732</c:v>
                </c:pt>
                <c:pt idx="24">
                  <c:v>2.9988574154599572</c:v>
                </c:pt>
                <c:pt idx="25">
                  <c:v>3.0131006218499778</c:v>
                </c:pt>
                <c:pt idx="26">
                  <c:v>3.0140989536079359</c:v>
                </c:pt>
                <c:pt idx="27">
                  <c:v>3.0176477581945522</c:v>
                </c:pt>
                <c:pt idx="28">
                  <c:v>3.0334322693364295</c:v>
                </c:pt>
                <c:pt idx="29">
                  <c:v>3.0404646752237214</c:v>
                </c:pt>
                <c:pt idx="30">
                  <c:v>3.0445750074954141</c:v>
                </c:pt>
                <c:pt idx="31">
                  <c:v>3.0512252214476652</c:v>
                </c:pt>
                <c:pt idx="32">
                  <c:v>3.053865609346905</c:v>
                </c:pt>
                <c:pt idx="33">
                  <c:v>3.0571776847083343</c:v>
                </c:pt>
                <c:pt idx="34">
                  <c:v>3.0575961312541242</c:v>
                </c:pt>
                <c:pt idx="35">
                  <c:v>3.0700816849975103</c:v>
                </c:pt>
                <c:pt idx="36">
                  <c:v>3.0726322914818356</c:v>
                </c:pt>
                <c:pt idx="37">
                  <c:v>3.0783816979248213</c:v>
                </c:pt>
                <c:pt idx="38">
                  <c:v>3.0790787927447907</c:v>
                </c:pt>
                <c:pt idx="39">
                  <c:v>3.0802324191500947</c:v>
                </c:pt>
                <c:pt idx="40">
                  <c:v>3.0834138143342535</c:v>
                </c:pt>
                <c:pt idx="41">
                  <c:v>3.0977879798561969</c:v>
                </c:pt>
                <c:pt idx="42">
                  <c:v>3.1024428058600955</c:v>
                </c:pt>
                <c:pt idx="43">
                  <c:v>3.1039246518887178</c:v>
                </c:pt>
                <c:pt idx="44">
                  <c:v>3.1187432795698928</c:v>
                </c:pt>
                <c:pt idx="45">
                  <c:v>3.1269205724856395</c:v>
                </c:pt>
                <c:pt idx="46">
                  <c:v>3.1358854241755121</c:v>
                </c:pt>
                <c:pt idx="47">
                  <c:v>3.1369982076812373</c:v>
                </c:pt>
                <c:pt idx="48">
                  <c:v>3.1469556676872048</c:v>
                </c:pt>
                <c:pt idx="49">
                  <c:v>3.1551117607888721</c:v>
                </c:pt>
                <c:pt idx="50">
                  <c:v>3.1569406999714773</c:v>
                </c:pt>
                <c:pt idx="51">
                  <c:v>3.2065268388741011</c:v>
                </c:pt>
                <c:pt idx="52">
                  <c:v>3.2087607485083192</c:v>
                </c:pt>
                <c:pt idx="53">
                  <c:v>3.2139075977743232</c:v>
                </c:pt>
                <c:pt idx="54">
                  <c:v>3.2396210712902254</c:v>
                </c:pt>
                <c:pt idx="55">
                  <c:v>3.2532946383379437</c:v>
                </c:pt>
                <c:pt idx="56">
                  <c:v>3.2575746491567315</c:v>
                </c:pt>
                <c:pt idx="57">
                  <c:v>3.2636641176474188</c:v>
                </c:pt>
                <c:pt idx="58">
                  <c:v>3.2647104370025533</c:v>
                </c:pt>
                <c:pt idx="59">
                  <c:v>3.2684791762067471</c:v>
                </c:pt>
                <c:pt idx="60">
                  <c:v>3.2769415602198824</c:v>
                </c:pt>
                <c:pt idx="61">
                  <c:v>3.2805769986547748</c:v>
                </c:pt>
                <c:pt idx="62">
                  <c:v>3.3042074687078151</c:v>
                </c:pt>
                <c:pt idx="63">
                  <c:v>3.3418556298863549</c:v>
                </c:pt>
                <c:pt idx="64">
                  <c:v>3.34718691169879</c:v>
                </c:pt>
                <c:pt idx="65">
                  <c:v>3.45143076536614</c:v>
                </c:pt>
                <c:pt idx="66">
                  <c:v>3.460524785039452</c:v>
                </c:pt>
                <c:pt idx="67">
                  <c:v>3.4851076285652058</c:v>
                </c:pt>
                <c:pt idx="68">
                  <c:v>3.4955353329740668</c:v>
                </c:pt>
                <c:pt idx="69">
                  <c:v>3.5327206041280306</c:v>
                </c:pt>
                <c:pt idx="70">
                  <c:v>3.7026702470709716</c:v>
                </c:pt>
                <c:pt idx="71">
                  <c:v>3.751410554504687</c:v>
                </c:pt>
                <c:pt idx="72">
                  <c:v>3.837600014455568</c:v>
                </c:pt>
                <c:pt idx="73">
                  <c:v>3.8789877594602076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9-4980-ACE4-5C5617E1895C}"/>
            </c:ext>
          </c:extLst>
        </c:ser>
        <c:ser>
          <c:idx val="1"/>
          <c:order val="1"/>
          <c:tx>
            <c:strRef>
              <c:f>energy!$I$9</c:f>
              <c:strCache>
                <c:ptCount val="1"/>
                <c:pt idx="0">
                  <c:v>SC-8</c:v>
                </c:pt>
              </c:strCache>
            </c:strRef>
          </c:tx>
          <c:spPr>
            <a:solidFill>
              <a:srgbClr val="0071C5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val>
            <c:numRef>
              <c:f>energy!$I$10:$I$83</c:f>
              <c:numCache>
                <c:formatCode>General</c:formatCode>
                <c:ptCount val="74"/>
                <c:pt idx="0">
                  <c:v>2.7315432877133632</c:v>
                </c:pt>
                <c:pt idx="1">
                  <c:v>2.7320769882580804</c:v>
                </c:pt>
                <c:pt idx="2">
                  <c:v>2.7370255395683456</c:v>
                </c:pt>
                <c:pt idx="3">
                  <c:v>2.7454332316704515</c:v>
                </c:pt>
                <c:pt idx="4">
                  <c:v>2.751134469068568</c:v>
                </c:pt>
                <c:pt idx="5">
                  <c:v>2.7468190323772008</c:v>
                </c:pt>
                <c:pt idx="6">
                  <c:v>2.7400728743830736</c:v>
                </c:pt>
                <c:pt idx="7">
                  <c:v>2.7549850317508318</c:v>
                </c:pt>
                <c:pt idx="8">
                  <c:v>2.7511497616591614</c:v>
                </c:pt>
                <c:pt idx="9">
                  <c:v>2.7450982359209664</c:v>
                </c:pt>
                <c:pt idx="10">
                  <c:v>2.7454669189795351</c:v>
                </c:pt>
                <c:pt idx="11">
                  <c:v>2.7677036192056419</c:v>
                </c:pt>
                <c:pt idx="12">
                  <c:v>2.7747734429795075</c:v>
                </c:pt>
                <c:pt idx="13">
                  <c:v>2.7541965012017977</c:v>
                </c:pt>
                <c:pt idx="14">
                  <c:v>2.762104832577879</c:v>
                </c:pt>
                <c:pt idx="15">
                  <c:v>2.8115649154958633</c:v>
                </c:pt>
                <c:pt idx="16">
                  <c:v>2.7618989081486474</c:v>
                </c:pt>
                <c:pt idx="17">
                  <c:v>2.7620731467635125</c:v>
                </c:pt>
                <c:pt idx="18">
                  <c:v>2.7516102047451714</c:v>
                </c:pt>
                <c:pt idx="19">
                  <c:v>2.7603917194074183</c:v>
                </c:pt>
                <c:pt idx="20">
                  <c:v>2.764686004744155</c:v>
                </c:pt>
                <c:pt idx="21">
                  <c:v>2.7906961122475304</c:v>
                </c:pt>
                <c:pt idx="22">
                  <c:v>2.767229992060829</c:v>
                </c:pt>
                <c:pt idx="23">
                  <c:v>2.8214942535536265</c:v>
                </c:pt>
                <c:pt idx="24">
                  <c:v>2.7607425926564413</c:v>
                </c:pt>
                <c:pt idx="25">
                  <c:v>2.7660844451222402</c:v>
                </c:pt>
                <c:pt idx="26">
                  <c:v>2.760171540589941</c:v>
                </c:pt>
                <c:pt idx="27">
                  <c:v>2.7891092503776842</c:v>
                </c:pt>
                <c:pt idx="28">
                  <c:v>2.7742755968103716</c:v>
                </c:pt>
                <c:pt idx="29">
                  <c:v>2.8723665721981502</c:v>
                </c:pt>
                <c:pt idx="30">
                  <c:v>2.7682401792883353</c:v>
                </c:pt>
                <c:pt idx="31">
                  <c:v>2.875814314706409</c:v>
                </c:pt>
                <c:pt idx="32">
                  <c:v>2.7714164275658049</c:v>
                </c:pt>
                <c:pt idx="33">
                  <c:v>2.9651353483148601</c:v>
                </c:pt>
                <c:pt idx="34">
                  <c:v>2.7705061306801708</c:v>
                </c:pt>
                <c:pt idx="35">
                  <c:v>2.866942098115886</c:v>
                </c:pt>
                <c:pt idx="36">
                  <c:v>2.788112065238936</c:v>
                </c:pt>
                <c:pt idx="37">
                  <c:v>2.7858880067439826</c:v>
                </c:pt>
                <c:pt idx="38">
                  <c:v>2.7660391565646778</c:v>
                </c:pt>
                <c:pt idx="39">
                  <c:v>2.8178953518842471</c:v>
                </c:pt>
                <c:pt idx="40">
                  <c:v>2.7656591028301674</c:v>
                </c:pt>
                <c:pt idx="41">
                  <c:v>2.7693265025579983</c:v>
                </c:pt>
                <c:pt idx="42">
                  <c:v>2.7899655757978321</c:v>
                </c:pt>
                <c:pt idx="43">
                  <c:v>2.9270519860243027</c:v>
                </c:pt>
                <c:pt idx="44">
                  <c:v>2.7858718140772116</c:v>
                </c:pt>
                <c:pt idx="45">
                  <c:v>2.7744034704896201</c:v>
                </c:pt>
                <c:pt idx="46">
                  <c:v>2.7744432788653954</c:v>
                </c:pt>
                <c:pt idx="47">
                  <c:v>2.7858625434242246</c:v>
                </c:pt>
                <c:pt idx="48">
                  <c:v>2.7778020930060334</c:v>
                </c:pt>
                <c:pt idx="49">
                  <c:v>2.7708043758331624</c:v>
                </c:pt>
                <c:pt idx="50">
                  <c:v>2.8734306467253865</c:v>
                </c:pt>
                <c:pt idx="51">
                  <c:v>2.773766418343222</c:v>
                </c:pt>
                <c:pt idx="52">
                  <c:v>2.8002789149706953</c:v>
                </c:pt>
                <c:pt idx="53">
                  <c:v>2.8522184412330334</c:v>
                </c:pt>
                <c:pt idx="54">
                  <c:v>2.7759182545171348</c:v>
                </c:pt>
                <c:pt idx="55">
                  <c:v>2.9262064248211574</c:v>
                </c:pt>
                <c:pt idx="56">
                  <c:v>2.8294670080738995</c:v>
                </c:pt>
                <c:pt idx="57">
                  <c:v>2.8633651920203285</c:v>
                </c:pt>
                <c:pt idx="58">
                  <c:v>2.902776506750905</c:v>
                </c:pt>
                <c:pt idx="59">
                  <c:v>2.7911159715058114</c:v>
                </c:pt>
                <c:pt idx="60">
                  <c:v>2.7843879707800534</c:v>
                </c:pt>
                <c:pt idx="61">
                  <c:v>2.8008825614697135</c:v>
                </c:pt>
                <c:pt idx="62">
                  <c:v>2.8255370573249152</c:v>
                </c:pt>
                <c:pt idx="63">
                  <c:v>2.7804500196808677</c:v>
                </c:pt>
                <c:pt idx="64">
                  <c:v>2.8789717868338562</c:v>
                </c:pt>
                <c:pt idx="65">
                  <c:v>2.960521469938806</c:v>
                </c:pt>
                <c:pt idx="66">
                  <c:v>2.801731364851018</c:v>
                </c:pt>
                <c:pt idx="67">
                  <c:v>2.8236783373900023</c:v>
                </c:pt>
                <c:pt idx="68">
                  <c:v>2.8139560917617676</c:v>
                </c:pt>
                <c:pt idx="69">
                  <c:v>2.9730910379579458</c:v>
                </c:pt>
                <c:pt idx="70">
                  <c:v>2.8482317170340776</c:v>
                </c:pt>
                <c:pt idx="71">
                  <c:v>2.8449333596540605</c:v>
                </c:pt>
                <c:pt idx="72">
                  <c:v>2.8030990235081377</c:v>
                </c:pt>
                <c:pt idx="73">
                  <c:v>2.9596168500860687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9-4980-ACE4-5C5617E18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981235456"/>
        <c:axId val="-1981253408"/>
      </c:barChart>
      <c:catAx>
        <c:axId val="-1981235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981253408"/>
        <c:crosses val="autoZero"/>
        <c:auto val="1"/>
        <c:lblAlgn val="ctr"/>
        <c:lblOffset val="100"/>
        <c:noMultiLvlLbl val="0"/>
      </c:catAx>
      <c:valAx>
        <c:axId val="-198125340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12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682912002034"/>
          <c:y val="4.0597782953537498E-2"/>
          <c:w val="0.62117383318312003"/>
          <c:h val="0.815748343958626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7E-43AB-9601-DAF580DC01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7E-43AB-9601-DAF580DC0103}"/>
              </c:ext>
            </c:extLst>
          </c:dPt>
          <c:cat>
            <c:strRef>
              <c:f>'BW vs Power'!$B$3:$B$4</c:f>
              <c:strCache>
                <c:ptCount val="2"/>
                <c:pt idx="0">
                  <c:v>GDDR5</c:v>
                </c:pt>
                <c:pt idx="1">
                  <c:v>HBM2</c:v>
                </c:pt>
              </c:strCache>
            </c:strRef>
          </c:cat>
          <c:val>
            <c:numRef>
              <c:f>'BW vs Power'!$C$3:$C$4</c:f>
              <c:numCache>
                <c:formatCode>General</c:formatCode>
                <c:ptCount val="2"/>
                <c:pt idx="0">
                  <c:v>14.027558830767751</c:v>
                </c:pt>
                <c:pt idx="1">
                  <c:v>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E-43AB-9601-DAF580DC0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409752960"/>
        <c:axId val="-409754592"/>
      </c:barChart>
      <c:catAx>
        <c:axId val="-4097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54592"/>
        <c:crosses val="autoZero"/>
        <c:auto val="1"/>
        <c:lblAlgn val="ctr"/>
        <c:lblOffset val="100"/>
        <c:noMultiLvlLbl val="0"/>
      </c:catAx>
      <c:valAx>
        <c:axId val="-409754592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Energy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-per-bit (pJ)</a:t>
                </a:r>
                <a:endParaRPr lang="en-US" sz="20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1071041493160497E-4"/>
              <c:y val="0.18952219899470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5296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95542192761362"/>
          <c:y val="0.27916894546126497"/>
          <c:w val="0.61452345828068577"/>
          <c:h val="0.59837075551093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'energy breakdown'!$B$17</c:f>
              <c:strCache>
                <c:ptCount val="1"/>
                <c:pt idx="0">
                  <c:v>Activation</c:v>
                </c:pt>
              </c:strCache>
            </c:strRef>
          </c:tx>
          <c:spPr>
            <a:solidFill>
              <a:schemeClr val="tx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'energy breakdown'!$C$16</c:f>
              <c:strCache>
                <c:ptCount val="1"/>
                <c:pt idx="0">
                  <c:v>HBM2</c:v>
                </c:pt>
              </c:strCache>
            </c:strRef>
          </c:cat>
          <c:val>
            <c:numRef>
              <c:f>'energy breakdown'!$C$17</c:f>
              <c:numCache>
                <c:formatCode>General</c:formatCode>
                <c:ptCount val="1"/>
                <c:pt idx="0">
                  <c:v>2.307558830767749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6-4018-92FC-6A50532177E0}"/>
            </c:ext>
          </c:extLst>
        </c:ser>
        <c:ser>
          <c:idx val="1"/>
          <c:order val="1"/>
          <c:tx>
            <c:strRef>
              <c:f>'energy breakdown'!$B$18</c:f>
              <c:strCache>
                <c:ptCount val="1"/>
                <c:pt idx="0">
                  <c:v>Data Movement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'energy breakdown'!$C$16</c:f>
              <c:strCache>
                <c:ptCount val="1"/>
                <c:pt idx="0">
                  <c:v>HBM2</c:v>
                </c:pt>
              </c:strCache>
            </c:strRef>
          </c:cat>
          <c:val>
            <c:numRef>
              <c:f>'energy breakdown'!$C$18</c:f>
              <c:numCache>
                <c:formatCode>General</c:formatCode>
                <c:ptCount val="1"/>
                <c:pt idx="0">
                  <c:v>2.3562217588511918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6-4018-92FC-6A50532177E0}"/>
            </c:ext>
          </c:extLst>
        </c:ser>
        <c:ser>
          <c:idx val="2"/>
          <c:order val="2"/>
          <c:tx>
            <c:strRef>
              <c:f>'energy breakdown'!$B$19</c:f>
              <c:strCache>
                <c:ptCount val="1"/>
                <c:pt idx="0">
                  <c:v>I/O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'energy breakdown'!$C$16</c:f>
              <c:strCache>
                <c:ptCount val="1"/>
                <c:pt idx="0">
                  <c:v>HBM2</c:v>
                </c:pt>
              </c:strCache>
            </c:strRef>
          </c:cat>
          <c:val>
            <c:numRef>
              <c:f>'energy breakdown'!$C$19</c:f>
              <c:numCache>
                <c:formatCode>General</c:formatCode>
                <c:ptCount val="1"/>
                <c:pt idx="0">
                  <c:v>0.16911435859358201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6-4018-92FC-6A5053217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09760032"/>
        <c:axId val="-409761664"/>
      </c:barChart>
      <c:catAx>
        <c:axId val="-4097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61664"/>
        <c:crosses val="autoZero"/>
        <c:auto val="1"/>
        <c:lblAlgn val="ctr"/>
        <c:lblOffset val="100"/>
        <c:noMultiLvlLbl val="0"/>
      </c:catAx>
      <c:valAx>
        <c:axId val="-409761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Energy-per-bit (pJ)</a:t>
                </a:r>
              </a:p>
            </c:rich>
          </c:tx>
          <c:layout>
            <c:manualLayout>
              <c:xMode val="edge"/>
              <c:yMode val="edge"/>
              <c:x val="2.5511282566189298E-3"/>
              <c:y val="0.34744263056556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9760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560288185453"/>
          <c:y val="9.5147478591817297E-3"/>
          <c:w val="0.75521455371769797"/>
          <c:h val="0.23629539171542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572942765106"/>
          <c:y val="4.6338381685471032E-2"/>
          <c:w val="0.86408644616535968"/>
          <c:h val="0.61430159684500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450"/>
            </a:solidFill>
            <a:ln>
              <a:solidFill>
                <a:srgbClr val="007450"/>
              </a:solidFill>
            </a:ln>
            <a:effectLst/>
          </c:spPr>
          <c:invertIfNegative val="0"/>
          <c:cat>
            <c:strRef>
              <c:f>HBM!$AL$32:$AL$56</c:f>
              <c:strCache>
                <c:ptCount val="25"/>
                <c:pt idx="0">
                  <c:v>pathfinder</c:v>
                </c:pt>
                <c:pt idx="1">
                  <c:v>hotspot</c:v>
                </c:pt>
                <c:pt idx="2">
                  <c:v>STREAM</c:v>
                </c:pt>
                <c:pt idx="3">
                  <c:v>backprop</c:v>
                </c:pt>
                <c:pt idx="4">
                  <c:v>lulesh</c:v>
                </c:pt>
                <c:pt idx="5">
                  <c:v>HPGMG</c:v>
                </c:pt>
                <c:pt idx="6">
                  <c:v>srad_v2</c:v>
                </c:pt>
                <c:pt idx="7">
                  <c:v>lavaMD</c:v>
                </c:pt>
                <c:pt idx="8">
                  <c:v>srad_v1</c:v>
                </c:pt>
                <c:pt idx="9">
                  <c:v>streamcluster</c:v>
                </c:pt>
                <c:pt idx="10">
                  <c:v>b+tree</c:v>
                </c:pt>
                <c:pt idx="11">
                  <c:v>CoMD</c:v>
                </c:pt>
                <c:pt idx="12">
                  <c:v>mst</c:v>
                </c:pt>
                <c:pt idx="13">
                  <c:v>MiniAMR</c:v>
                </c:pt>
                <c:pt idx="14">
                  <c:v>heartwall</c:v>
                </c:pt>
                <c:pt idx="15">
                  <c:v>Nekbone</c:v>
                </c:pt>
                <c:pt idx="16">
                  <c:v>kmeans</c:v>
                </c:pt>
                <c:pt idx="17">
                  <c:v>bh</c:v>
                </c:pt>
                <c:pt idx="18">
                  <c:v>sp</c:v>
                </c:pt>
                <c:pt idx="19">
                  <c:v>sssp</c:v>
                </c:pt>
                <c:pt idx="20">
                  <c:v>bfs</c:v>
                </c:pt>
                <c:pt idx="21">
                  <c:v>nw</c:v>
                </c:pt>
                <c:pt idx="22">
                  <c:v>MCB</c:v>
                </c:pt>
                <c:pt idx="23">
                  <c:v>dmr</c:v>
                </c:pt>
                <c:pt idx="24">
                  <c:v>GUPS</c:v>
                </c:pt>
              </c:strCache>
            </c:strRef>
          </c:cat>
          <c:val>
            <c:numRef>
              <c:f>HBM!$AM$32:$AM$56</c:f>
              <c:numCache>
                <c:formatCode>General</c:formatCode>
                <c:ptCount val="25"/>
                <c:pt idx="0">
                  <c:v>1682.8470411576002</c:v>
                </c:pt>
                <c:pt idx="1">
                  <c:v>764.75604970568997</c:v>
                </c:pt>
                <c:pt idx="2">
                  <c:v>591.93357321441385</c:v>
                </c:pt>
                <c:pt idx="3">
                  <c:v>565.06391375693249</c:v>
                </c:pt>
                <c:pt idx="4">
                  <c:v>371.64534708856502</c:v>
                </c:pt>
                <c:pt idx="5">
                  <c:v>341.53284218662537</c:v>
                </c:pt>
                <c:pt idx="6">
                  <c:v>273.99967114605602</c:v>
                </c:pt>
                <c:pt idx="7">
                  <c:v>265.89241489149913</c:v>
                </c:pt>
                <c:pt idx="8">
                  <c:v>244.68159430693842</c:v>
                </c:pt>
                <c:pt idx="9">
                  <c:v>208.05677584406678</c:v>
                </c:pt>
                <c:pt idx="10">
                  <c:v>191.51438278595697</c:v>
                </c:pt>
                <c:pt idx="11">
                  <c:v>191.09433403989357</c:v>
                </c:pt>
                <c:pt idx="12">
                  <c:v>173.03774913091766</c:v>
                </c:pt>
                <c:pt idx="13">
                  <c:v>110.15835968399438</c:v>
                </c:pt>
                <c:pt idx="14">
                  <c:v>106.82651861051248</c:v>
                </c:pt>
                <c:pt idx="15">
                  <c:v>104.37456090887318</c:v>
                </c:pt>
                <c:pt idx="16">
                  <c:v>98.43723420611289</c:v>
                </c:pt>
                <c:pt idx="17">
                  <c:v>78.228556523405544</c:v>
                </c:pt>
                <c:pt idx="18">
                  <c:v>69.672985111208533</c:v>
                </c:pt>
                <c:pt idx="19">
                  <c:v>62.903390330546117</c:v>
                </c:pt>
                <c:pt idx="20">
                  <c:v>57.923847818696707</c:v>
                </c:pt>
                <c:pt idx="21">
                  <c:v>50.43110705393012</c:v>
                </c:pt>
                <c:pt idx="22">
                  <c:v>45.777339215129928</c:v>
                </c:pt>
                <c:pt idx="23">
                  <c:v>43.574822020549888</c:v>
                </c:pt>
                <c:pt idx="24">
                  <c:v>35.560344791673323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8-4474-8AF5-324223C74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406319712"/>
        <c:axId val="-406312096"/>
      </c:barChart>
      <c:catAx>
        <c:axId val="-4063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2096"/>
        <c:crosses val="autoZero"/>
        <c:auto val="1"/>
        <c:lblAlgn val="ctr"/>
        <c:lblOffset val="100"/>
        <c:noMultiLvlLbl val="0"/>
      </c:catAx>
      <c:valAx>
        <c:axId val="-406312096"/>
        <c:scaling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Bytes Accessed Per</a:t>
                </a:r>
                <a:r>
                  <a:rPr lang="en-US" sz="2000" b="1" baseline="0" dirty="0">
                    <a:solidFill>
                      <a:srgbClr val="000000"/>
                    </a:solidFill>
                  </a:rPr>
                  <a:t> Row</a:t>
                </a:r>
                <a:endParaRPr lang="en-US" sz="20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1.82836887739959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9712"/>
        <c:crosses val="autoZero"/>
        <c:crossBetween val="between"/>
        <c:majorUnit val="51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67942804434031"/>
          <c:y val="3.3079401660158297E-2"/>
          <c:w val="0.85031226681195393"/>
          <c:h val="0.66087296404495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26D32"/>
            </a:solidFill>
            <a:ln>
              <a:noFill/>
            </a:ln>
            <a:effectLst/>
          </c:spPr>
          <c:invertIfNegative val="0"/>
          <c:cat>
            <c:strRef>
              <c:f>Energy!$AS$4:$AS$28</c:f>
              <c:strCache>
                <c:ptCount val="25"/>
                <c:pt idx="0">
                  <c:v>MiniAMR</c:v>
                </c:pt>
                <c:pt idx="1">
                  <c:v>sssp</c:v>
                </c:pt>
                <c:pt idx="2">
                  <c:v>srad_v1</c:v>
                </c:pt>
                <c:pt idx="3">
                  <c:v>mst</c:v>
                </c:pt>
                <c:pt idx="4">
                  <c:v>lulesh</c:v>
                </c:pt>
                <c:pt idx="5">
                  <c:v>hotspot</c:v>
                </c:pt>
                <c:pt idx="6">
                  <c:v>b+tree</c:v>
                </c:pt>
                <c:pt idx="7">
                  <c:v>HPGMG</c:v>
                </c:pt>
                <c:pt idx="8">
                  <c:v>dmr</c:v>
                </c:pt>
                <c:pt idx="9">
                  <c:v>heartwall</c:v>
                </c:pt>
                <c:pt idx="10">
                  <c:v>pathfinder</c:v>
                </c:pt>
                <c:pt idx="11">
                  <c:v>streamcluster</c:v>
                </c:pt>
                <c:pt idx="12">
                  <c:v>kmeans</c:v>
                </c:pt>
                <c:pt idx="13">
                  <c:v>Nekbone</c:v>
                </c:pt>
                <c:pt idx="14">
                  <c:v>lavaMD</c:v>
                </c:pt>
                <c:pt idx="15">
                  <c:v>srad_v2</c:v>
                </c:pt>
                <c:pt idx="16">
                  <c:v>backprop</c:v>
                </c:pt>
                <c:pt idx="17">
                  <c:v>CoMD</c:v>
                </c:pt>
                <c:pt idx="18">
                  <c:v>sp</c:v>
                </c:pt>
                <c:pt idx="19">
                  <c:v>bh</c:v>
                </c:pt>
                <c:pt idx="20">
                  <c:v>MCB</c:v>
                </c:pt>
                <c:pt idx="21">
                  <c:v>STREAM</c:v>
                </c:pt>
                <c:pt idx="22">
                  <c:v>GUPS</c:v>
                </c:pt>
                <c:pt idx="23">
                  <c:v>nw</c:v>
                </c:pt>
                <c:pt idx="24">
                  <c:v>bfs</c:v>
                </c:pt>
              </c:strCache>
            </c:strRef>
          </c:cat>
          <c:val>
            <c:numRef>
              <c:f>Energy!$AT$4:$AT$28</c:f>
              <c:numCache>
                <c:formatCode>General</c:formatCode>
                <c:ptCount val="25"/>
                <c:pt idx="0">
                  <c:v>1.898181153025017</c:v>
                </c:pt>
                <c:pt idx="1">
                  <c:v>1.775998156292353</c:v>
                </c:pt>
                <c:pt idx="2">
                  <c:v>1.4434650643876199</c:v>
                </c:pt>
                <c:pt idx="3">
                  <c:v>1.332291880488198</c:v>
                </c:pt>
                <c:pt idx="4">
                  <c:v>1.2797218757989881</c:v>
                </c:pt>
                <c:pt idx="5">
                  <c:v>1.185531464447261</c:v>
                </c:pt>
                <c:pt idx="6">
                  <c:v>1.1846342187293311</c:v>
                </c:pt>
                <c:pt idx="7">
                  <c:v>1.129362287656964</c:v>
                </c:pt>
                <c:pt idx="8">
                  <c:v>1.0972371098719971</c:v>
                </c:pt>
                <c:pt idx="9">
                  <c:v>1.0920364169406249</c:v>
                </c:pt>
                <c:pt idx="10">
                  <c:v>1.076669082968474</c:v>
                </c:pt>
                <c:pt idx="11">
                  <c:v>1.0702820267728099</c:v>
                </c:pt>
                <c:pt idx="12">
                  <c:v>1.070031435890793</c:v>
                </c:pt>
                <c:pt idx="13">
                  <c:v>1.068241954898328</c:v>
                </c:pt>
                <c:pt idx="14">
                  <c:v>1.064520369425906</c:v>
                </c:pt>
                <c:pt idx="15">
                  <c:v>1.05997698824116</c:v>
                </c:pt>
                <c:pt idx="16">
                  <c:v>1.048544752149057</c:v>
                </c:pt>
                <c:pt idx="17">
                  <c:v>1.047232444508144</c:v>
                </c:pt>
                <c:pt idx="18">
                  <c:v>1.01997690144834</c:v>
                </c:pt>
                <c:pt idx="19">
                  <c:v>1.016483460593594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0.94649152338709597</c:v>
                </c:pt>
                <c:pt idx="24">
                  <c:v>0.91187967797846903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F-4EAC-8C5C-BD723C958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406314816"/>
        <c:axId val="-406309920"/>
      </c:barChart>
      <c:catAx>
        <c:axId val="-4063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09920"/>
        <c:crosses val="autoZero"/>
        <c:auto val="1"/>
        <c:lblAlgn val="ctr"/>
        <c:lblOffset val="100"/>
        <c:noMultiLvlLbl val="0"/>
      </c:catAx>
      <c:valAx>
        <c:axId val="-4063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Normalized</a:t>
                </a:r>
                <a:r>
                  <a:rPr lang="en-US" sz="2000" b="1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baseline="0" dirty="0" err="1">
                    <a:solidFill>
                      <a:srgbClr val="000000"/>
                    </a:solidFill>
                  </a:rPr>
                  <a:t>Datapath</a:t>
                </a:r>
                <a:r>
                  <a:rPr lang="en-US" sz="2000" b="1" baseline="0" dirty="0">
                    <a:solidFill>
                      <a:srgbClr val="000000"/>
                    </a:solidFill>
                  </a:rPr>
                  <a:t> Energy</a:t>
                </a:r>
                <a:endParaRPr lang="en-US" sz="20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31019312106035E-3"/>
              <c:y val="2.591596782109555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093570128223102E-2"/>
          <c:y val="6.7812408865558504E-2"/>
          <c:w val="0.88366591201895694"/>
          <c:h val="0.61757000830209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'Energy_plot (2)'!$D$2</c:f>
              <c:strCache>
                <c:ptCount val="1"/>
                <c:pt idx="0">
                  <c:v>Activation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7-4431-B235-21366320FE70}"/>
              </c:ext>
            </c:extLst>
          </c:dPt>
          <c:cat>
            <c:strRef>
              <c:f>'Energy_plot (2)'!$C$3:$C$80</c:f>
              <c:strCache>
                <c:ptCount val="76"/>
                <c:pt idx="0">
                  <c:v>pathfinder</c:v>
                </c:pt>
                <c:pt idx="2">
                  <c:v> </c:v>
                </c:pt>
                <c:pt idx="3">
                  <c:v>srad_v1</c:v>
                </c:pt>
                <c:pt idx="5">
                  <c:v> </c:v>
                </c:pt>
                <c:pt idx="6">
                  <c:v>lulesh</c:v>
                </c:pt>
                <c:pt idx="8">
                  <c:v> </c:v>
                </c:pt>
                <c:pt idx="9">
                  <c:v>lavaMD</c:v>
                </c:pt>
                <c:pt idx="11">
                  <c:v> </c:v>
                </c:pt>
                <c:pt idx="12">
                  <c:v>hotspot</c:v>
                </c:pt>
                <c:pt idx="14">
                  <c:v> </c:v>
                </c:pt>
                <c:pt idx="15">
                  <c:v>STREAM</c:v>
                </c:pt>
                <c:pt idx="17">
                  <c:v> </c:v>
                </c:pt>
                <c:pt idx="18">
                  <c:v>mst</c:v>
                </c:pt>
                <c:pt idx="20">
                  <c:v> </c:v>
                </c:pt>
                <c:pt idx="21">
                  <c:v>b+tree</c:v>
                </c:pt>
                <c:pt idx="23">
                  <c:v> </c:v>
                </c:pt>
                <c:pt idx="24">
                  <c:v>backprop</c:v>
                </c:pt>
                <c:pt idx="26">
                  <c:v> </c:v>
                </c:pt>
                <c:pt idx="27">
                  <c:v>HPGMG</c:v>
                </c:pt>
                <c:pt idx="29">
                  <c:v> </c:v>
                </c:pt>
                <c:pt idx="30">
                  <c:v>MiniAMR</c:v>
                </c:pt>
                <c:pt idx="32">
                  <c:v> </c:v>
                </c:pt>
                <c:pt idx="33">
                  <c:v>kmeans</c:v>
                </c:pt>
                <c:pt idx="35">
                  <c:v> </c:v>
                </c:pt>
                <c:pt idx="36">
                  <c:v>srad_v2</c:v>
                </c:pt>
                <c:pt idx="38">
                  <c:v> </c:v>
                </c:pt>
                <c:pt idx="39">
                  <c:v>streamcluster</c:v>
                </c:pt>
                <c:pt idx="41">
                  <c:v> </c:v>
                </c:pt>
                <c:pt idx="42">
                  <c:v>heartwall</c:v>
                </c:pt>
                <c:pt idx="44">
                  <c:v> </c:v>
                </c:pt>
                <c:pt idx="45">
                  <c:v>CoMD</c:v>
                </c:pt>
                <c:pt idx="47">
                  <c:v> </c:v>
                </c:pt>
                <c:pt idx="48">
                  <c:v>bh</c:v>
                </c:pt>
                <c:pt idx="50">
                  <c:v> </c:v>
                </c:pt>
                <c:pt idx="51">
                  <c:v>sssp</c:v>
                </c:pt>
                <c:pt idx="53">
                  <c:v> </c:v>
                </c:pt>
                <c:pt idx="54">
                  <c:v>Nekbone</c:v>
                </c:pt>
                <c:pt idx="56">
                  <c:v> </c:v>
                </c:pt>
                <c:pt idx="57">
                  <c:v>sp</c:v>
                </c:pt>
                <c:pt idx="59">
                  <c:v> </c:v>
                </c:pt>
                <c:pt idx="60">
                  <c:v>bfs</c:v>
                </c:pt>
                <c:pt idx="62">
                  <c:v> </c:v>
                </c:pt>
                <c:pt idx="63">
                  <c:v>nw</c:v>
                </c:pt>
                <c:pt idx="65">
                  <c:v> </c:v>
                </c:pt>
                <c:pt idx="66">
                  <c:v>MCB</c:v>
                </c:pt>
                <c:pt idx="68">
                  <c:v> </c:v>
                </c:pt>
                <c:pt idx="69">
                  <c:v>dmr</c:v>
                </c:pt>
                <c:pt idx="71">
                  <c:v> </c:v>
                </c:pt>
                <c:pt idx="72">
                  <c:v>GUPS</c:v>
                </c:pt>
                <c:pt idx="74">
                  <c:v> </c:v>
                </c:pt>
                <c:pt idx="75">
                  <c:v>avg.</c:v>
                </c:pt>
              </c:strCache>
            </c:strRef>
          </c:cat>
          <c:val>
            <c:numRef>
              <c:f>'Energy_plot (2)'!$D$3:$D$80</c:f>
              <c:numCache>
                <c:formatCode>General</c:formatCode>
                <c:ptCount val="78"/>
                <c:pt idx="0">
                  <c:v>0.14603822806792119</c:v>
                </c:pt>
                <c:pt idx="1">
                  <c:v>0.1209866563873736</c:v>
                </c:pt>
                <c:pt idx="3">
                  <c:v>1.0044073837924594</c:v>
                </c:pt>
                <c:pt idx="4">
                  <c:v>0.22797530245350839</c:v>
                </c:pt>
                <c:pt idx="6">
                  <c:v>0.66127560031428056</c:v>
                </c:pt>
                <c:pt idx="7">
                  <c:v>0.23164267703618241</c:v>
                </c:pt>
                <c:pt idx="9">
                  <c:v>0.92428360583465907</c:v>
                </c:pt>
                <c:pt idx="10">
                  <c:v>0.19445745720802743</c:v>
                </c:pt>
                <c:pt idx="12">
                  <c:v>0.32135737938206399</c:v>
                </c:pt>
                <c:pt idx="13">
                  <c:v>0.12699816644317341</c:v>
                </c:pt>
                <c:pt idx="15">
                  <c:v>0.41518172159999994</c:v>
                </c:pt>
                <c:pt idx="16">
                  <c:v>0.22185131519999998</c:v>
                </c:pt>
                <c:pt idx="18">
                  <c:v>1.420268127817947</c:v>
                </c:pt>
                <c:pt idx="19">
                  <c:v>0.25067624847733627</c:v>
                </c:pt>
                <c:pt idx="21">
                  <c:v>1.2832456571925972</c:v>
                </c:pt>
                <c:pt idx="22">
                  <c:v>0.16309427392801723</c:v>
                </c:pt>
                <c:pt idx="24">
                  <c:v>0.43492425195942697</c:v>
                </c:pt>
                <c:pt idx="25">
                  <c:v>0.17539187950891696</c:v>
                </c:pt>
                <c:pt idx="27">
                  <c:v>0.71957940684869259</c:v>
                </c:pt>
                <c:pt idx="28">
                  <c:v>0.19192999272300126</c:v>
                </c:pt>
                <c:pt idx="30">
                  <c:v>2.2309700389965781</c:v>
                </c:pt>
                <c:pt idx="31">
                  <c:v>0.34798670792388176</c:v>
                </c:pt>
                <c:pt idx="33">
                  <c:v>2.4966162649939472</c:v>
                </c:pt>
                <c:pt idx="34">
                  <c:v>0.5190507318146802</c:v>
                </c:pt>
                <c:pt idx="36">
                  <c:v>0.89693538306838771</c:v>
                </c:pt>
                <c:pt idx="37">
                  <c:v>0.21598835240266609</c:v>
                </c:pt>
                <c:pt idx="39">
                  <c:v>1.1812160358775856</c:v>
                </c:pt>
                <c:pt idx="40">
                  <c:v>0.26662818485869172</c:v>
                </c:pt>
                <c:pt idx="42">
                  <c:v>2.3005523646805011</c:v>
                </c:pt>
                <c:pt idx="43">
                  <c:v>0.25526952294434746</c:v>
                </c:pt>
                <c:pt idx="45">
                  <c:v>1.2860663882828371</c:v>
                </c:pt>
                <c:pt idx="46">
                  <c:v>0.38787359771650709</c:v>
                </c:pt>
                <c:pt idx="48">
                  <c:v>3.1415637833796661</c:v>
                </c:pt>
                <c:pt idx="49">
                  <c:v>0.46271496904283188</c:v>
                </c:pt>
                <c:pt idx="51">
                  <c:v>3.9069436274988512</c:v>
                </c:pt>
                <c:pt idx="52">
                  <c:v>0.58221347310898375</c:v>
                </c:pt>
                <c:pt idx="54">
                  <c:v>2.3545967318086913</c:v>
                </c:pt>
                <c:pt idx="55">
                  <c:v>0.29898193285212132</c:v>
                </c:pt>
                <c:pt idx="57">
                  <c:v>3.5273355893640868</c:v>
                </c:pt>
                <c:pt idx="58">
                  <c:v>0.77470722501280787</c:v>
                </c:pt>
                <c:pt idx="60">
                  <c:v>4.24281205850198</c:v>
                </c:pt>
                <c:pt idx="61">
                  <c:v>0.65962822069154226</c:v>
                </c:pt>
                <c:pt idx="63">
                  <c:v>4.8731827309915818</c:v>
                </c:pt>
                <c:pt idx="64">
                  <c:v>0.64329801548395815</c:v>
                </c:pt>
                <c:pt idx="66">
                  <c:v>5.3685951218146277</c:v>
                </c:pt>
                <c:pt idx="67">
                  <c:v>0.80525600764069261</c:v>
                </c:pt>
                <c:pt idx="69">
                  <c:v>5.6399541892356915</c:v>
                </c:pt>
                <c:pt idx="70">
                  <c:v>0.70016952424407275</c:v>
                </c:pt>
                <c:pt idx="72">
                  <c:v>6.9110690978886744</c:v>
                </c:pt>
                <c:pt idx="73">
                  <c:v>0.6371786468330134</c:v>
                </c:pt>
                <c:pt idx="75">
                  <c:v>2.3075588307677504</c:v>
                </c:pt>
                <c:pt idx="76">
                  <c:v>0.37847796327745342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3-41DD-B185-DFFA51EADF3C}"/>
            </c:ext>
          </c:extLst>
        </c:ser>
        <c:ser>
          <c:idx val="1"/>
          <c:order val="1"/>
          <c:tx>
            <c:strRef>
              <c:f>'Energy_plot (2)'!$E$2</c:f>
              <c:strCache>
                <c:ptCount val="1"/>
                <c:pt idx="0">
                  <c:v>On-die data movement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0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7-4431-B235-21366320FE70}"/>
              </c:ext>
            </c:extLst>
          </c:dPt>
          <c:cat>
            <c:strRef>
              <c:f>'Energy_plot (2)'!$C$3:$C$80</c:f>
              <c:strCache>
                <c:ptCount val="76"/>
                <c:pt idx="0">
                  <c:v>pathfinder</c:v>
                </c:pt>
                <c:pt idx="2">
                  <c:v> </c:v>
                </c:pt>
                <c:pt idx="3">
                  <c:v>srad_v1</c:v>
                </c:pt>
                <c:pt idx="5">
                  <c:v> </c:v>
                </c:pt>
                <c:pt idx="6">
                  <c:v>lulesh</c:v>
                </c:pt>
                <c:pt idx="8">
                  <c:v> </c:v>
                </c:pt>
                <c:pt idx="9">
                  <c:v>lavaMD</c:v>
                </c:pt>
                <c:pt idx="11">
                  <c:v> </c:v>
                </c:pt>
                <c:pt idx="12">
                  <c:v>hotspot</c:v>
                </c:pt>
                <c:pt idx="14">
                  <c:v> </c:v>
                </c:pt>
                <c:pt idx="15">
                  <c:v>STREAM</c:v>
                </c:pt>
                <c:pt idx="17">
                  <c:v> </c:v>
                </c:pt>
                <c:pt idx="18">
                  <c:v>mst</c:v>
                </c:pt>
                <c:pt idx="20">
                  <c:v> </c:v>
                </c:pt>
                <c:pt idx="21">
                  <c:v>b+tree</c:v>
                </c:pt>
                <c:pt idx="23">
                  <c:v> </c:v>
                </c:pt>
                <c:pt idx="24">
                  <c:v>backprop</c:v>
                </c:pt>
                <c:pt idx="26">
                  <c:v> </c:v>
                </c:pt>
                <c:pt idx="27">
                  <c:v>HPGMG</c:v>
                </c:pt>
                <c:pt idx="29">
                  <c:v> </c:v>
                </c:pt>
                <c:pt idx="30">
                  <c:v>MiniAMR</c:v>
                </c:pt>
                <c:pt idx="32">
                  <c:v> </c:v>
                </c:pt>
                <c:pt idx="33">
                  <c:v>kmeans</c:v>
                </c:pt>
                <c:pt idx="35">
                  <c:v> </c:v>
                </c:pt>
                <c:pt idx="36">
                  <c:v>srad_v2</c:v>
                </c:pt>
                <c:pt idx="38">
                  <c:v> </c:v>
                </c:pt>
                <c:pt idx="39">
                  <c:v>streamcluster</c:v>
                </c:pt>
                <c:pt idx="41">
                  <c:v> </c:v>
                </c:pt>
                <c:pt idx="42">
                  <c:v>heartwall</c:v>
                </c:pt>
                <c:pt idx="44">
                  <c:v> </c:v>
                </c:pt>
                <c:pt idx="45">
                  <c:v>CoMD</c:v>
                </c:pt>
                <c:pt idx="47">
                  <c:v> </c:v>
                </c:pt>
                <c:pt idx="48">
                  <c:v>bh</c:v>
                </c:pt>
                <c:pt idx="50">
                  <c:v> </c:v>
                </c:pt>
                <c:pt idx="51">
                  <c:v>sssp</c:v>
                </c:pt>
                <c:pt idx="53">
                  <c:v> </c:v>
                </c:pt>
                <c:pt idx="54">
                  <c:v>Nekbone</c:v>
                </c:pt>
                <c:pt idx="56">
                  <c:v> </c:v>
                </c:pt>
                <c:pt idx="57">
                  <c:v>sp</c:v>
                </c:pt>
                <c:pt idx="59">
                  <c:v> </c:v>
                </c:pt>
                <c:pt idx="60">
                  <c:v>bfs</c:v>
                </c:pt>
                <c:pt idx="62">
                  <c:v> </c:v>
                </c:pt>
                <c:pt idx="63">
                  <c:v>nw</c:v>
                </c:pt>
                <c:pt idx="65">
                  <c:v> </c:v>
                </c:pt>
                <c:pt idx="66">
                  <c:v>MCB</c:v>
                </c:pt>
                <c:pt idx="68">
                  <c:v> </c:v>
                </c:pt>
                <c:pt idx="69">
                  <c:v>dmr</c:v>
                </c:pt>
                <c:pt idx="71">
                  <c:v> </c:v>
                </c:pt>
                <c:pt idx="72">
                  <c:v>GUPS</c:v>
                </c:pt>
                <c:pt idx="74">
                  <c:v> </c:v>
                </c:pt>
                <c:pt idx="75">
                  <c:v>avg.</c:v>
                </c:pt>
              </c:strCache>
            </c:strRef>
          </c:cat>
          <c:val>
            <c:numRef>
              <c:f>'Energy_plot (2)'!$E$3:$E$80</c:f>
              <c:numCache>
                <c:formatCode>General</c:formatCode>
                <c:ptCount val="78"/>
                <c:pt idx="0">
                  <c:v>1.7569675806035068</c:v>
                </c:pt>
                <c:pt idx="1">
                  <c:v>1.7955693434127113</c:v>
                </c:pt>
                <c:pt idx="3">
                  <c:v>1.4832069145933924</c:v>
                </c:pt>
                <c:pt idx="4">
                  <c:v>1.7693491312985459</c:v>
                </c:pt>
                <c:pt idx="6">
                  <c:v>1.8955765723296865</c:v>
                </c:pt>
                <c:pt idx="7">
                  <c:v>2.0183061429169409</c:v>
                </c:pt>
                <c:pt idx="9">
                  <c:v>1.7384850106514569</c:v>
                </c:pt>
                <c:pt idx="10">
                  <c:v>1.8081526207737768</c:v>
                </c:pt>
                <c:pt idx="12">
                  <c:v>2.4003952451544848</c:v>
                </c:pt>
                <c:pt idx="13">
                  <c:v>2.4072518013086674</c:v>
                </c:pt>
                <c:pt idx="15">
                  <c:v>2.3562217588511913</c:v>
                </c:pt>
                <c:pt idx="16">
                  <c:v>2.3562217588511913</c:v>
                </c:pt>
                <c:pt idx="18">
                  <c:v>1.6696804166597536</c:v>
                </c:pt>
                <c:pt idx="19">
                  <c:v>1.7520527013649234</c:v>
                </c:pt>
                <c:pt idx="21">
                  <c:v>1.9942361233583863</c:v>
                </c:pt>
                <c:pt idx="22">
                  <c:v>1.9486848331236011</c:v>
                </c:pt>
                <c:pt idx="24">
                  <c:v>2.6773246701680304</c:v>
                </c:pt>
                <c:pt idx="25">
                  <c:v>2.7126607661202211</c:v>
                </c:pt>
                <c:pt idx="27">
                  <c:v>3.0351081180426878</c:v>
                </c:pt>
                <c:pt idx="28">
                  <c:v>3.134150453306765</c:v>
                </c:pt>
                <c:pt idx="30">
                  <c:v>1.9130133551338258</c:v>
                </c:pt>
                <c:pt idx="31">
                  <c:v>2.4088285263052054</c:v>
                </c:pt>
                <c:pt idx="33">
                  <c:v>1.7025812975194246</c:v>
                </c:pt>
                <c:pt idx="34">
                  <c:v>1.7584687907406307</c:v>
                </c:pt>
                <c:pt idx="36">
                  <c:v>3.2109644401109683</c:v>
                </c:pt>
                <c:pt idx="37">
                  <c:v>3.2929083015055709</c:v>
                </c:pt>
                <c:pt idx="39">
                  <c:v>3.1210491174214368</c:v>
                </c:pt>
                <c:pt idx="40">
                  <c:v>3.2146146190237683</c:v>
                </c:pt>
                <c:pt idx="42">
                  <c:v>2.2112184096255478</c:v>
                </c:pt>
                <c:pt idx="43">
                  <c:v>2.2184170323458496</c:v>
                </c:pt>
                <c:pt idx="45">
                  <c:v>3.2076975530729177</c:v>
                </c:pt>
                <c:pt idx="46">
                  <c:v>3.182481767562424</c:v>
                </c:pt>
                <c:pt idx="48">
                  <c:v>1.9153340640140564</c:v>
                </c:pt>
                <c:pt idx="49">
                  <c:v>1.9247683338014396</c:v>
                </c:pt>
                <c:pt idx="51">
                  <c:v>1.6359016637418025</c:v>
                </c:pt>
                <c:pt idx="52">
                  <c:v>1.95535808615907</c:v>
                </c:pt>
                <c:pt idx="54">
                  <c:v>3.2996006028769354</c:v>
                </c:pt>
                <c:pt idx="55">
                  <c:v>3.380701056946124</c:v>
                </c:pt>
                <c:pt idx="57">
                  <c:v>2.7168686001189712</c:v>
                </c:pt>
                <c:pt idx="58">
                  <c:v>2.4267358333589462</c:v>
                </c:pt>
                <c:pt idx="60">
                  <c:v>2.338539583337583</c:v>
                </c:pt>
                <c:pt idx="61">
                  <c:v>2.125395621410755</c:v>
                </c:pt>
                <c:pt idx="63">
                  <c:v>2.8048924639014547</c:v>
                </c:pt>
                <c:pt idx="64">
                  <c:v>2.6286902893975554</c:v>
                </c:pt>
                <c:pt idx="66">
                  <c:v>2.2786575765418302</c:v>
                </c:pt>
                <c:pt idx="67">
                  <c:v>2.2786575765418302</c:v>
                </c:pt>
                <c:pt idx="69">
                  <c:v>3.1082368922899004</c:v>
                </c:pt>
                <c:pt idx="70">
                  <c:v>3.145346039772468</c:v>
                </c:pt>
                <c:pt idx="72">
                  <c:v>2.3562217588511913</c:v>
                </c:pt>
                <c:pt idx="73">
                  <c:v>2.3562217588511913</c:v>
                </c:pt>
                <c:pt idx="75">
                  <c:v>2.3562217588511913</c:v>
                </c:pt>
                <c:pt idx="76">
                  <c:v>2.4031022947403815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3-41DD-B185-DFFA51EADF3C}"/>
            </c:ext>
          </c:extLst>
        </c:ser>
        <c:ser>
          <c:idx val="2"/>
          <c:order val="2"/>
          <c:tx>
            <c:strRef>
              <c:f>'Energy_plot (2)'!$F$2</c:f>
              <c:strCache>
                <c:ptCount val="1"/>
                <c:pt idx="0">
                  <c:v>I/O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'Energy_plot (2)'!$C$3:$C$80</c:f>
              <c:strCache>
                <c:ptCount val="76"/>
                <c:pt idx="0">
                  <c:v>pathfinder</c:v>
                </c:pt>
                <c:pt idx="2">
                  <c:v> </c:v>
                </c:pt>
                <c:pt idx="3">
                  <c:v>srad_v1</c:v>
                </c:pt>
                <c:pt idx="5">
                  <c:v> </c:v>
                </c:pt>
                <c:pt idx="6">
                  <c:v>lulesh</c:v>
                </c:pt>
                <c:pt idx="8">
                  <c:v> </c:v>
                </c:pt>
                <c:pt idx="9">
                  <c:v>lavaMD</c:v>
                </c:pt>
                <c:pt idx="11">
                  <c:v> </c:v>
                </c:pt>
                <c:pt idx="12">
                  <c:v>hotspot</c:v>
                </c:pt>
                <c:pt idx="14">
                  <c:v> </c:v>
                </c:pt>
                <c:pt idx="15">
                  <c:v>STREAM</c:v>
                </c:pt>
                <c:pt idx="17">
                  <c:v> </c:v>
                </c:pt>
                <c:pt idx="18">
                  <c:v>mst</c:v>
                </c:pt>
                <c:pt idx="20">
                  <c:v> </c:v>
                </c:pt>
                <c:pt idx="21">
                  <c:v>b+tree</c:v>
                </c:pt>
                <c:pt idx="23">
                  <c:v> </c:v>
                </c:pt>
                <c:pt idx="24">
                  <c:v>backprop</c:v>
                </c:pt>
                <c:pt idx="26">
                  <c:v> </c:v>
                </c:pt>
                <c:pt idx="27">
                  <c:v>HPGMG</c:v>
                </c:pt>
                <c:pt idx="29">
                  <c:v> </c:v>
                </c:pt>
                <c:pt idx="30">
                  <c:v>MiniAMR</c:v>
                </c:pt>
                <c:pt idx="32">
                  <c:v> </c:v>
                </c:pt>
                <c:pt idx="33">
                  <c:v>kmeans</c:v>
                </c:pt>
                <c:pt idx="35">
                  <c:v> </c:v>
                </c:pt>
                <c:pt idx="36">
                  <c:v>srad_v2</c:v>
                </c:pt>
                <c:pt idx="38">
                  <c:v> </c:v>
                </c:pt>
                <c:pt idx="39">
                  <c:v>streamcluster</c:v>
                </c:pt>
                <c:pt idx="41">
                  <c:v> </c:v>
                </c:pt>
                <c:pt idx="42">
                  <c:v>heartwall</c:v>
                </c:pt>
                <c:pt idx="44">
                  <c:v> </c:v>
                </c:pt>
                <c:pt idx="45">
                  <c:v>CoMD</c:v>
                </c:pt>
                <c:pt idx="47">
                  <c:v> </c:v>
                </c:pt>
                <c:pt idx="48">
                  <c:v>bh</c:v>
                </c:pt>
                <c:pt idx="50">
                  <c:v> </c:v>
                </c:pt>
                <c:pt idx="51">
                  <c:v>sssp</c:v>
                </c:pt>
                <c:pt idx="53">
                  <c:v> </c:v>
                </c:pt>
                <c:pt idx="54">
                  <c:v>Nekbone</c:v>
                </c:pt>
                <c:pt idx="56">
                  <c:v> </c:v>
                </c:pt>
                <c:pt idx="57">
                  <c:v>sp</c:v>
                </c:pt>
                <c:pt idx="59">
                  <c:v> </c:v>
                </c:pt>
                <c:pt idx="60">
                  <c:v>bfs</c:v>
                </c:pt>
                <c:pt idx="62">
                  <c:v> </c:v>
                </c:pt>
                <c:pt idx="63">
                  <c:v>nw</c:v>
                </c:pt>
                <c:pt idx="65">
                  <c:v> </c:v>
                </c:pt>
                <c:pt idx="66">
                  <c:v>MCB</c:v>
                </c:pt>
                <c:pt idx="68">
                  <c:v> </c:v>
                </c:pt>
                <c:pt idx="69">
                  <c:v>dmr</c:v>
                </c:pt>
                <c:pt idx="71">
                  <c:v> </c:v>
                </c:pt>
                <c:pt idx="72">
                  <c:v>GUPS</c:v>
                </c:pt>
                <c:pt idx="74">
                  <c:v> </c:v>
                </c:pt>
                <c:pt idx="75">
                  <c:v>avg.</c:v>
                </c:pt>
              </c:strCache>
            </c:strRef>
          </c:cat>
          <c:val>
            <c:numRef>
              <c:f>'Energy_plot (2)'!$F$3:$F$80</c:f>
              <c:numCache>
                <c:formatCode>General</c:formatCode>
                <c:ptCount val="78"/>
                <c:pt idx="0">
                  <c:v>6.3368769510522283E-2</c:v>
                </c:pt>
                <c:pt idx="1">
                  <c:v>6.8564856433603535E-2</c:v>
                </c:pt>
                <c:pt idx="3">
                  <c:v>1.1057424571981715E-3</c:v>
                </c:pt>
                <c:pt idx="4">
                  <c:v>1.5232860681213847E-2</c:v>
                </c:pt>
                <c:pt idx="6">
                  <c:v>8.4523441401972557E-2</c:v>
                </c:pt>
                <c:pt idx="7">
                  <c:v>9.0728525712223423E-2</c:v>
                </c:pt>
                <c:pt idx="9">
                  <c:v>6.725554906542057E-2</c:v>
                </c:pt>
                <c:pt idx="10">
                  <c:v>6.534400769653656E-2</c:v>
                </c:pt>
                <c:pt idx="12">
                  <c:v>0.17629847616325983</c:v>
                </c:pt>
                <c:pt idx="13">
                  <c:v>0.16345784023668641</c:v>
                </c:pt>
                <c:pt idx="15">
                  <c:v>0.1691143585935822</c:v>
                </c:pt>
                <c:pt idx="16">
                  <c:v>0.1691143585935822</c:v>
                </c:pt>
                <c:pt idx="18">
                  <c:v>4.4508447123042208E-2</c:v>
                </c:pt>
                <c:pt idx="19">
                  <c:v>4.6183198666047254E-2</c:v>
                </c:pt>
                <c:pt idx="21">
                  <c:v>6.952123357060265E-2</c:v>
                </c:pt>
                <c:pt idx="22">
                  <c:v>6.6759647795623073E-2</c:v>
                </c:pt>
                <c:pt idx="24">
                  <c:v>0.24905118952433927</c:v>
                </c:pt>
                <c:pt idx="25">
                  <c:v>0.25208247459798772</c:v>
                </c:pt>
                <c:pt idx="27">
                  <c:v>0.31869282695584567</c:v>
                </c:pt>
                <c:pt idx="28">
                  <c:v>0.32201771073876123</c:v>
                </c:pt>
                <c:pt idx="30">
                  <c:v>9.4915826711691118E-2</c:v>
                </c:pt>
                <c:pt idx="31">
                  <c:v>0.12748624205811257</c:v>
                </c:pt>
                <c:pt idx="33">
                  <c:v>4.9662219650166338E-2</c:v>
                </c:pt>
                <c:pt idx="34">
                  <c:v>4.7068393239027465E-2</c:v>
                </c:pt>
                <c:pt idx="36">
                  <c:v>0.36053962405014633</c:v>
                </c:pt>
                <c:pt idx="37">
                  <c:v>0.36982953453475653</c:v>
                </c:pt>
                <c:pt idx="39">
                  <c:v>0.34547599938301998</c:v>
                </c:pt>
                <c:pt idx="40">
                  <c:v>0.35513659105522161</c:v>
                </c:pt>
                <c:pt idx="42">
                  <c:v>0.15166311574156705</c:v>
                </c:pt>
                <c:pt idx="43">
                  <c:v>0.14607316950740676</c:v>
                </c:pt>
                <c:pt idx="45">
                  <c:v>0.34904821363306443</c:v>
                </c:pt>
                <c:pt idx="46">
                  <c:v>0.33333265341315638</c:v>
                </c:pt>
                <c:pt idx="48">
                  <c:v>8.5675389774138383E-2</c:v>
                </c:pt>
                <c:pt idx="49">
                  <c:v>8.6258210735042654E-2</c:v>
                </c:pt>
                <c:pt idx="51">
                  <c:v>3.5063748105335794E-2</c:v>
                </c:pt>
                <c:pt idx="52">
                  <c:v>7.7625565291710483E-2</c:v>
                </c:pt>
                <c:pt idx="54">
                  <c:v>0.36763611884484476</c:v>
                </c:pt>
                <c:pt idx="55">
                  <c:v>0.38012365872936138</c:v>
                </c:pt>
                <c:pt idx="57">
                  <c:v>0.24737431641425411</c:v>
                </c:pt>
                <c:pt idx="58">
                  <c:v>0.18888663888686516</c:v>
                </c:pt>
                <c:pt idx="60">
                  <c:v>9.3211473919634719E-2</c:v>
                </c:pt>
                <c:pt idx="61">
                  <c:v>8.1280359227576135E-2</c:v>
                </c:pt>
                <c:pt idx="63">
                  <c:v>0.12932790475357392</c:v>
                </c:pt>
                <c:pt idx="64">
                  <c:v>0.1046121788463461</c:v>
                </c:pt>
                <c:pt idx="66">
                  <c:v>0.1691143585935822</c:v>
                </c:pt>
                <c:pt idx="67">
                  <c:v>0.1691143585935822</c:v>
                </c:pt>
                <c:pt idx="69">
                  <c:v>0.3365962623051682</c:v>
                </c:pt>
                <c:pt idx="70">
                  <c:v>0.33817778404429866</c:v>
                </c:pt>
                <c:pt idx="72">
                  <c:v>0.1691143585935822</c:v>
                </c:pt>
                <c:pt idx="73">
                  <c:v>0.1691143585935822</c:v>
                </c:pt>
                <c:pt idx="75">
                  <c:v>0.1691143585935822</c:v>
                </c:pt>
                <c:pt idx="76">
                  <c:v>0.16934420711633247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43-41DD-B185-DFFA51EADF3C}"/>
            </c:ext>
          </c:extLst>
        </c:ser>
        <c:ser>
          <c:idx val="3"/>
          <c:order val="3"/>
          <c:tx>
            <c:strRef>
              <c:f>'Energy_plot (2)'!$G$2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'Energy_plot (2)'!$C$3:$C$80</c:f>
              <c:strCache>
                <c:ptCount val="76"/>
                <c:pt idx="0">
                  <c:v>pathfinder</c:v>
                </c:pt>
                <c:pt idx="2">
                  <c:v> </c:v>
                </c:pt>
                <c:pt idx="3">
                  <c:v>srad_v1</c:v>
                </c:pt>
                <c:pt idx="5">
                  <c:v> </c:v>
                </c:pt>
                <c:pt idx="6">
                  <c:v>lulesh</c:v>
                </c:pt>
                <c:pt idx="8">
                  <c:v> </c:v>
                </c:pt>
                <c:pt idx="9">
                  <c:v>lavaMD</c:v>
                </c:pt>
                <c:pt idx="11">
                  <c:v> </c:v>
                </c:pt>
                <c:pt idx="12">
                  <c:v>hotspot</c:v>
                </c:pt>
                <c:pt idx="14">
                  <c:v> </c:v>
                </c:pt>
                <c:pt idx="15">
                  <c:v>STREAM</c:v>
                </c:pt>
                <c:pt idx="17">
                  <c:v> </c:v>
                </c:pt>
                <c:pt idx="18">
                  <c:v>mst</c:v>
                </c:pt>
                <c:pt idx="20">
                  <c:v> </c:v>
                </c:pt>
                <c:pt idx="21">
                  <c:v>b+tree</c:v>
                </c:pt>
                <c:pt idx="23">
                  <c:v> </c:v>
                </c:pt>
                <c:pt idx="24">
                  <c:v>backprop</c:v>
                </c:pt>
                <c:pt idx="26">
                  <c:v> </c:v>
                </c:pt>
                <c:pt idx="27">
                  <c:v>HPGMG</c:v>
                </c:pt>
                <c:pt idx="29">
                  <c:v> </c:v>
                </c:pt>
                <c:pt idx="30">
                  <c:v>MiniAMR</c:v>
                </c:pt>
                <c:pt idx="32">
                  <c:v> </c:v>
                </c:pt>
                <c:pt idx="33">
                  <c:v>kmeans</c:v>
                </c:pt>
                <c:pt idx="35">
                  <c:v> </c:v>
                </c:pt>
                <c:pt idx="36">
                  <c:v>srad_v2</c:v>
                </c:pt>
                <c:pt idx="38">
                  <c:v> </c:v>
                </c:pt>
                <c:pt idx="39">
                  <c:v>streamcluster</c:v>
                </c:pt>
                <c:pt idx="41">
                  <c:v> </c:v>
                </c:pt>
                <c:pt idx="42">
                  <c:v>heartwall</c:v>
                </c:pt>
                <c:pt idx="44">
                  <c:v> </c:v>
                </c:pt>
                <c:pt idx="45">
                  <c:v>CoMD</c:v>
                </c:pt>
                <c:pt idx="47">
                  <c:v> </c:v>
                </c:pt>
                <c:pt idx="48">
                  <c:v>bh</c:v>
                </c:pt>
                <c:pt idx="50">
                  <c:v> </c:v>
                </c:pt>
                <c:pt idx="51">
                  <c:v>sssp</c:v>
                </c:pt>
                <c:pt idx="53">
                  <c:v> </c:v>
                </c:pt>
                <c:pt idx="54">
                  <c:v>Nekbone</c:v>
                </c:pt>
                <c:pt idx="56">
                  <c:v> </c:v>
                </c:pt>
                <c:pt idx="57">
                  <c:v>sp</c:v>
                </c:pt>
                <c:pt idx="59">
                  <c:v> </c:v>
                </c:pt>
                <c:pt idx="60">
                  <c:v>bfs</c:v>
                </c:pt>
                <c:pt idx="62">
                  <c:v> </c:v>
                </c:pt>
                <c:pt idx="63">
                  <c:v>nw</c:v>
                </c:pt>
                <c:pt idx="65">
                  <c:v> </c:v>
                </c:pt>
                <c:pt idx="66">
                  <c:v>MCB</c:v>
                </c:pt>
                <c:pt idx="68">
                  <c:v> </c:v>
                </c:pt>
                <c:pt idx="69">
                  <c:v>dmr</c:v>
                </c:pt>
                <c:pt idx="71">
                  <c:v> </c:v>
                </c:pt>
                <c:pt idx="72">
                  <c:v>GUPS</c:v>
                </c:pt>
                <c:pt idx="74">
                  <c:v> </c:v>
                </c:pt>
                <c:pt idx="75">
                  <c:v>avg.</c:v>
                </c:pt>
              </c:strCache>
            </c:strRef>
          </c:cat>
          <c:val>
            <c:numRef>
              <c:f>'Energy_plot (2)'!$G$3:$G$80</c:f>
              <c:numCache>
                <c:formatCode>General</c:formatCode>
                <c:ptCount val="78"/>
                <c:pt idx="2">
                  <c:v>25</c:v>
                </c:pt>
                <c:pt idx="5">
                  <c:v>25</c:v>
                </c:pt>
                <c:pt idx="8">
                  <c:v>25</c:v>
                </c:pt>
                <c:pt idx="11">
                  <c:v>25</c:v>
                </c:pt>
                <c:pt idx="14">
                  <c:v>25</c:v>
                </c:pt>
                <c:pt idx="17">
                  <c:v>25</c:v>
                </c:pt>
                <c:pt idx="20">
                  <c:v>25</c:v>
                </c:pt>
                <c:pt idx="23">
                  <c:v>25</c:v>
                </c:pt>
                <c:pt idx="26">
                  <c:v>25</c:v>
                </c:pt>
                <c:pt idx="29">
                  <c:v>25</c:v>
                </c:pt>
                <c:pt idx="32">
                  <c:v>25</c:v>
                </c:pt>
                <c:pt idx="35">
                  <c:v>25</c:v>
                </c:pt>
                <c:pt idx="38">
                  <c:v>25</c:v>
                </c:pt>
                <c:pt idx="41">
                  <c:v>25</c:v>
                </c:pt>
                <c:pt idx="44">
                  <c:v>25</c:v>
                </c:pt>
                <c:pt idx="47">
                  <c:v>25</c:v>
                </c:pt>
                <c:pt idx="50">
                  <c:v>25</c:v>
                </c:pt>
                <c:pt idx="53">
                  <c:v>25</c:v>
                </c:pt>
                <c:pt idx="56">
                  <c:v>25</c:v>
                </c:pt>
                <c:pt idx="59">
                  <c:v>25</c:v>
                </c:pt>
                <c:pt idx="62">
                  <c:v>25</c:v>
                </c:pt>
                <c:pt idx="65">
                  <c:v>25</c:v>
                </c:pt>
                <c:pt idx="68">
                  <c:v>25</c:v>
                </c:pt>
                <c:pt idx="71">
                  <c:v>25</c:v>
                </c:pt>
                <c:pt idx="74">
                  <c:v>25</c:v>
                </c:pt>
                <c:pt idx="7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3-41DD-B185-DFFA51EAD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406313728"/>
        <c:axId val="-406320256"/>
      </c:barChart>
      <c:catAx>
        <c:axId val="-4063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20256"/>
        <c:crosses val="autoZero"/>
        <c:auto val="1"/>
        <c:lblAlgn val="ctr"/>
        <c:lblOffset val="0"/>
        <c:noMultiLvlLbl val="0"/>
      </c:catAx>
      <c:valAx>
        <c:axId val="-40632025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Energy-per-bit</a:t>
                </a:r>
                <a:r>
                  <a:rPr lang="en-US" sz="2200" b="1" baseline="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b="1" baseline="0" dirty="0" err="1">
                    <a:solidFill>
                      <a:schemeClr val="tx1"/>
                    </a:solidFill>
                  </a:rPr>
                  <a:t>pJ</a:t>
                </a:r>
                <a:r>
                  <a:rPr lang="en-US" sz="2200" b="1" baseline="0" dirty="0">
                    <a:solidFill>
                      <a:schemeClr val="tx1"/>
                    </a:solidFill>
                  </a:rPr>
                  <a:t>)</a:t>
                </a:r>
                <a:endParaRPr lang="en-US" sz="2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32249821427047E-3"/>
              <c:y val="0.113076033523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54918487301801"/>
          <c:y val="1.94444444444444E-2"/>
          <c:w val="0.809127627763507"/>
          <c:h val="0.1507053430912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302366537909173E-2"/>
          <c:y val="6.8444847309106119E-2"/>
          <c:w val="0.88802057540566859"/>
          <c:h val="0.63630052666341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'Energy_plot (2)'!$AA$39</c:f>
              <c:strCache>
                <c:ptCount val="1"/>
                <c:pt idx="0">
                  <c:v>HBM2</c:v>
                </c:pt>
              </c:strCache>
            </c:strRef>
          </c:tx>
          <c:spPr>
            <a:solidFill>
              <a:srgbClr val="0071C5">
                <a:lumMod val="75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'Energy_plot (2)'!$Z$40:$Z$65</c:f>
              <c:strCache>
                <c:ptCount val="26"/>
                <c:pt idx="0">
                  <c:v>pathfinder</c:v>
                </c:pt>
                <c:pt idx="1">
                  <c:v>srad_v1</c:v>
                </c:pt>
                <c:pt idx="2">
                  <c:v>lulesh</c:v>
                </c:pt>
                <c:pt idx="3">
                  <c:v>lavaMD</c:v>
                </c:pt>
                <c:pt idx="4">
                  <c:v>hotspot</c:v>
                </c:pt>
                <c:pt idx="5">
                  <c:v>STREAM</c:v>
                </c:pt>
                <c:pt idx="6">
                  <c:v>mst</c:v>
                </c:pt>
                <c:pt idx="7">
                  <c:v>b+tree</c:v>
                </c:pt>
                <c:pt idx="8">
                  <c:v>backprop</c:v>
                </c:pt>
                <c:pt idx="9">
                  <c:v>HPGMG</c:v>
                </c:pt>
                <c:pt idx="10">
                  <c:v>MiniAMR</c:v>
                </c:pt>
                <c:pt idx="11">
                  <c:v>kmeans</c:v>
                </c:pt>
                <c:pt idx="12">
                  <c:v>srad_v2</c:v>
                </c:pt>
                <c:pt idx="13">
                  <c:v>streamcluster</c:v>
                </c:pt>
                <c:pt idx="14">
                  <c:v>heartwall</c:v>
                </c:pt>
                <c:pt idx="15">
                  <c:v>CoMD</c:v>
                </c:pt>
                <c:pt idx="16">
                  <c:v>bh</c:v>
                </c:pt>
                <c:pt idx="17">
                  <c:v>sssp</c:v>
                </c:pt>
                <c:pt idx="18">
                  <c:v>Nekbone</c:v>
                </c:pt>
                <c:pt idx="19">
                  <c:v>sp</c:v>
                </c:pt>
                <c:pt idx="20">
                  <c:v>bfs</c:v>
                </c:pt>
                <c:pt idx="21">
                  <c:v>nw</c:v>
                </c:pt>
                <c:pt idx="22">
                  <c:v>MCB</c:v>
                </c:pt>
                <c:pt idx="23">
                  <c:v>dmr</c:v>
                </c:pt>
                <c:pt idx="24">
                  <c:v>GUPS</c:v>
                </c:pt>
                <c:pt idx="25">
                  <c:v>avg.</c:v>
                </c:pt>
              </c:strCache>
            </c:strRef>
          </c:cat>
          <c:val>
            <c:numRef>
              <c:f>'Energy_plot (2)'!$AA$40:$AA$65</c:f>
              <c:numCache>
                <c:formatCode>General</c:formatCode>
                <c:ptCount val="26"/>
                <c:pt idx="0">
                  <c:v>1.9663745781819502</c:v>
                </c:pt>
                <c:pt idx="1">
                  <c:v>2.4887200408430501</c:v>
                </c:pt>
                <c:pt idx="2">
                  <c:v>2.6413756140459395</c:v>
                </c:pt>
                <c:pt idx="3">
                  <c:v>2.7300241655515367</c:v>
                </c:pt>
                <c:pt idx="4">
                  <c:v>2.8980511006998086</c:v>
                </c:pt>
                <c:pt idx="5">
                  <c:v>2.9405178390447735</c:v>
                </c:pt>
                <c:pt idx="6">
                  <c:v>3.134456991600743</c:v>
                </c:pt>
                <c:pt idx="7">
                  <c:v>3.3470030141215865</c:v>
                </c:pt>
                <c:pt idx="8">
                  <c:v>3.3613001116517967</c:v>
                </c:pt>
                <c:pt idx="9">
                  <c:v>4.0733803518472262</c:v>
                </c:pt>
                <c:pt idx="10">
                  <c:v>4.2388992208420948</c:v>
                </c:pt>
                <c:pt idx="11">
                  <c:v>4.2488597821635379</c:v>
                </c:pt>
                <c:pt idx="12">
                  <c:v>4.4684394472295015</c:v>
                </c:pt>
                <c:pt idx="13">
                  <c:v>4.6477411526820429</c:v>
                </c:pt>
                <c:pt idx="14">
                  <c:v>4.6634338900476155</c:v>
                </c:pt>
                <c:pt idx="15">
                  <c:v>4.8428121549888195</c:v>
                </c:pt>
                <c:pt idx="16">
                  <c:v>5.142573237167861</c:v>
                </c:pt>
                <c:pt idx="17">
                  <c:v>5.5779090393459896</c:v>
                </c:pt>
                <c:pt idx="18">
                  <c:v>6.0218334535304718</c:v>
                </c:pt>
                <c:pt idx="19">
                  <c:v>6.4915785058973121</c:v>
                </c:pt>
                <c:pt idx="20">
                  <c:v>6.6745631157591969</c:v>
                </c:pt>
                <c:pt idx="21">
                  <c:v>7.8074030996466108</c:v>
                </c:pt>
                <c:pt idx="22">
                  <c:v>7.893931239259401</c:v>
                </c:pt>
                <c:pt idx="23">
                  <c:v>9.0847873438307598</c:v>
                </c:pt>
                <c:pt idx="24">
                  <c:v>9.4364052153334477</c:v>
                </c:pt>
                <c:pt idx="25">
                  <c:v>4.8328949482125223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3-4024-A2AC-DC77F45FFE6E}"/>
            </c:ext>
          </c:extLst>
        </c:ser>
        <c:ser>
          <c:idx val="1"/>
          <c:order val="1"/>
          <c:tx>
            <c:strRef>
              <c:f>'Energy_plot (2)'!$AB$39</c:f>
              <c:strCache>
                <c:ptCount val="1"/>
                <c:pt idx="0">
                  <c:v>Subchannels</c:v>
                </c:pt>
              </c:strCache>
            </c:strRef>
          </c:tx>
          <c:spPr>
            <a:solidFill>
              <a:srgbClr val="0071C5">
                <a:lumMod val="40000"/>
                <a:lumOff val="60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'Energy_plot (2)'!$Z$40:$Z$65</c:f>
              <c:strCache>
                <c:ptCount val="26"/>
                <c:pt idx="0">
                  <c:v>pathfinder</c:v>
                </c:pt>
                <c:pt idx="1">
                  <c:v>srad_v1</c:v>
                </c:pt>
                <c:pt idx="2">
                  <c:v>lulesh</c:v>
                </c:pt>
                <c:pt idx="3">
                  <c:v>lavaMD</c:v>
                </c:pt>
                <c:pt idx="4">
                  <c:v>hotspot</c:v>
                </c:pt>
                <c:pt idx="5">
                  <c:v>STREAM</c:v>
                </c:pt>
                <c:pt idx="6">
                  <c:v>mst</c:v>
                </c:pt>
                <c:pt idx="7">
                  <c:v>b+tree</c:v>
                </c:pt>
                <c:pt idx="8">
                  <c:v>backprop</c:v>
                </c:pt>
                <c:pt idx="9">
                  <c:v>HPGMG</c:v>
                </c:pt>
                <c:pt idx="10">
                  <c:v>MiniAMR</c:v>
                </c:pt>
                <c:pt idx="11">
                  <c:v>kmeans</c:v>
                </c:pt>
                <c:pt idx="12">
                  <c:v>srad_v2</c:v>
                </c:pt>
                <c:pt idx="13">
                  <c:v>streamcluster</c:v>
                </c:pt>
                <c:pt idx="14">
                  <c:v>heartwall</c:v>
                </c:pt>
                <c:pt idx="15">
                  <c:v>CoMD</c:v>
                </c:pt>
                <c:pt idx="16">
                  <c:v>bh</c:v>
                </c:pt>
                <c:pt idx="17">
                  <c:v>sssp</c:v>
                </c:pt>
                <c:pt idx="18">
                  <c:v>Nekbone</c:v>
                </c:pt>
                <c:pt idx="19">
                  <c:v>sp</c:v>
                </c:pt>
                <c:pt idx="20">
                  <c:v>bfs</c:v>
                </c:pt>
                <c:pt idx="21">
                  <c:v>nw</c:v>
                </c:pt>
                <c:pt idx="22">
                  <c:v>MCB</c:v>
                </c:pt>
                <c:pt idx="23">
                  <c:v>dmr</c:v>
                </c:pt>
                <c:pt idx="24">
                  <c:v>GUPS</c:v>
                </c:pt>
                <c:pt idx="25">
                  <c:v>avg.</c:v>
                </c:pt>
              </c:strCache>
            </c:strRef>
          </c:cat>
          <c:val>
            <c:numRef>
              <c:f>'Energy_plot (2)'!$AB$40:$AB$65</c:f>
              <c:numCache>
                <c:formatCode>General</c:formatCode>
                <c:ptCount val="26"/>
                <c:pt idx="0">
                  <c:v>1.9851208562336884</c:v>
                </c:pt>
                <c:pt idx="1">
                  <c:v>2.0125572944332681</c:v>
                </c:pt>
                <c:pt idx="2">
                  <c:v>2.3406773456653469</c:v>
                </c:pt>
                <c:pt idx="3">
                  <c:v>2.0679540856783407</c:v>
                </c:pt>
                <c:pt idx="4">
                  <c:v>2.6977078079885271</c:v>
                </c:pt>
                <c:pt idx="5">
                  <c:v>2.7471874326447736</c:v>
                </c:pt>
                <c:pt idx="6">
                  <c:v>2.0489121485083071</c:v>
                </c:pt>
                <c:pt idx="7">
                  <c:v>2.1785387548472417</c:v>
                </c:pt>
                <c:pt idx="8">
                  <c:v>3.1401351202271259</c:v>
                </c:pt>
                <c:pt idx="9">
                  <c:v>3.6480981567685276</c:v>
                </c:pt>
                <c:pt idx="10">
                  <c:v>2.8843014762871997</c:v>
                </c:pt>
                <c:pt idx="11">
                  <c:v>2.3245879157943383</c:v>
                </c:pt>
                <c:pt idx="12">
                  <c:v>3.8787261884429935</c:v>
                </c:pt>
                <c:pt idx="13">
                  <c:v>3.8363793949376817</c:v>
                </c:pt>
                <c:pt idx="14">
                  <c:v>2.6197597247976039</c:v>
                </c:pt>
                <c:pt idx="15">
                  <c:v>3.9036880186920873</c:v>
                </c:pt>
                <c:pt idx="16">
                  <c:v>2.4737415135793142</c:v>
                </c:pt>
                <c:pt idx="17">
                  <c:v>2.6151971245597645</c:v>
                </c:pt>
                <c:pt idx="18">
                  <c:v>4.0598066485276068</c:v>
                </c:pt>
                <c:pt idx="19">
                  <c:v>3.3903296972586192</c:v>
                </c:pt>
                <c:pt idx="20">
                  <c:v>2.8663042013298732</c:v>
                </c:pt>
                <c:pt idx="21">
                  <c:v>3.3766004837278598</c:v>
                </c:pt>
                <c:pt idx="22">
                  <c:v>3.3305921250854662</c:v>
                </c:pt>
                <c:pt idx="23">
                  <c:v>4.1836933480608396</c:v>
                </c:pt>
                <c:pt idx="24">
                  <c:v>3.1625147642777871</c:v>
                </c:pt>
                <c:pt idx="25">
                  <c:v>2.9509244651341673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3-4024-A2AC-DC77F45FF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406322976"/>
        <c:axId val="-406318080"/>
      </c:barChart>
      <c:catAx>
        <c:axId val="-4063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8080"/>
        <c:crosses val="autoZero"/>
        <c:auto val="1"/>
        <c:lblAlgn val="ctr"/>
        <c:lblOffset val="100"/>
        <c:noMultiLvlLbl val="0"/>
      </c:catAx>
      <c:valAx>
        <c:axId val="-4063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Energy-per-bit(pJ)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95645355651299"/>
          <c:y val="6.0386473429951688E-2"/>
          <c:w val="0.39248633499232405"/>
          <c:h val="8.281397508117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Performance</a:t>
            </a:r>
            <a:r>
              <a:rPr lang="en-US" sz="1800" b="1" baseline="0" dirty="0">
                <a:solidFill>
                  <a:schemeClr val="tx1"/>
                </a:solidFill>
              </a:rPr>
              <a:t> normalized to </a:t>
            </a:r>
            <a:r>
              <a:rPr lang="en-US" sz="1800" b="1" baseline="0" dirty="0" err="1">
                <a:solidFill>
                  <a:schemeClr val="tx1"/>
                </a:solidFill>
              </a:rPr>
              <a:t>iso</a:t>
            </a:r>
            <a:r>
              <a:rPr lang="en-US" sz="1800" b="1" baseline="0" dirty="0">
                <a:solidFill>
                  <a:schemeClr val="tx1"/>
                </a:solidFill>
              </a:rPr>
              <a:t>-bandwidth baseline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0215756563873105E-2"/>
          <c:y val="5.6925604957816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638610066228497E-2"/>
          <c:y val="3.6930598274661101E-2"/>
          <c:w val="0.93664794026806197"/>
          <c:h val="0.65529529149047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6B900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Performance!$G$61:$G$86</c:f>
              <c:strCache>
                <c:ptCount val="26"/>
                <c:pt idx="0">
                  <c:v>hotspot</c:v>
                </c:pt>
                <c:pt idx="1">
                  <c:v>b+tree</c:v>
                </c:pt>
                <c:pt idx="2">
                  <c:v>pathfinder</c:v>
                </c:pt>
                <c:pt idx="3">
                  <c:v>bh</c:v>
                </c:pt>
                <c:pt idx="4">
                  <c:v>srad_v1</c:v>
                </c:pt>
                <c:pt idx="5">
                  <c:v>heartwall</c:v>
                </c:pt>
                <c:pt idx="6">
                  <c:v>dmr</c:v>
                </c:pt>
                <c:pt idx="7">
                  <c:v>mst</c:v>
                </c:pt>
                <c:pt idx="8">
                  <c:v>sssp</c:v>
                </c:pt>
                <c:pt idx="9">
                  <c:v>lavaMD</c:v>
                </c:pt>
                <c:pt idx="10">
                  <c:v>MCB</c:v>
                </c:pt>
                <c:pt idx="11">
                  <c:v>srad_v2</c:v>
                </c:pt>
                <c:pt idx="12">
                  <c:v>CoMD</c:v>
                </c:pt>
                <c:pt idx="13">
                  <c:v>HPGMG</c:v>
                </c:pt>
                <c:pt idx="14">
                  <c:v>backprop</c:v>
                </c:pt>
                <c:pt idx="15">
                  <c:v>Nekbone</c:v>
                </c:pt>
                <c:pt idx="16">
                  <c:v>STREAM</c:v>
                </c:pt>
                <c:pt idx="17">
                  <c:v>lulesh</c:v>
                </c:pt>
                <c:pt idx="18">
                  <c:v>streamcluster</c:v>
                </c:pt>
                <c:pt idx="19">
                  <c:v>MiniAMR</c:v>
                </c:pt>
                <c:pt idx="20">
                  <c:v>kmeans</c:v>
                </c:pt>
                <c:pt idx="21">
                  <c:v>sp</c:v>
                </c:pt>
                <c:pt idx="22">
                  <c:v>nw</c:v>
                </c:pt>
                <c:pt idx="23">
                  <c:v>bfs</c:v>
                </c:pt>
                <c:pt idx="24">
                  <c:v>GUPS</c:v>
                </c:pt>
                <c:pt idx="25">
                  <c:v>geomean</c:v>
                </c:pt>
              </c:strCache>
            </c:strRef>
          </c:cat>
          <c:val>
            <c:numRef>
              <c:f>Performance!$H$61:$H$86</c:f>
              <c:numCache>
                <c:formatCode>General</c:formatCode>
                <c:ptCount val="26"/>
                <c:pt idx="0">
                  <c:v>0.99735563415198503</c:v>
                </c:pt>
                <c:pt idx="1">
                  <c:v>0.99908962037169502</c:v>
                </c:pt>
                <c:pt idx="2">
                  <c:v>0.99994321795221197</c:v>
                </c:pt>
                <c:pt idx="3">
                  <c:v>0.99999150521519098</c:v>
                </c:pt>
                <c:pt idx="4">
                  <c:v>1.0000410084346889</c:v>
                </c:pt>
                <c:pt idx="5">
                  <c:v>1.000101816059108</c:v>
                </c:pt>
                <c:pt idx="6">
                  <c:v>1.0001210972987959</c:v>
                </c:pt>
                <c:pt idx="7">
                  <c:v>1.000177192122051</c:v>
                </c:pt>
                <c:pt idx="8">
                  <c:v>1.00040782968484</c:v>
                </c:pt>
                <c:pt idx="9">
                  <c:v>1.0004631562238</c:v>
                </c:pt>
                <c:pt idx="10">
                  <c:v>1.0007636340790449</c:v>
                </c:pt>
                <c:pt idx="11">
                  <c:v>1.001526642198082</c:v>
                </c:pt>
                <c:pt idx="12">
                  <c:v>0.99999683333081202</c:v>
                </c:pt>
                <c:pt idx="13">
                  <c:v>1.0004655321187941</c:v>
                </c:pt>
                <c:pt idx="14">
                  <c:v>1.003208405867245</c:v>
                </c:pt>
                <c:pt idx="15">
                  <c:v>1.0037315613774631</c:v>
                </c:pt>
                <c:pt idx="16">
                  <c:v>1.006647523046964</c:v>
                </c:pt>
                <c:pt idx="17">
                  <c:v>1.090030380890413</c:v>
                </c:pt>
                <c:pt idx="18">
                  <c:v>1.0918718981112061</c:v>
                </c:pt>
                <c:pt idx="19">
                  <c:v>1.3518504844713011</c:v>
                </c:pt>
                <c:pt idx="20">
                  <c:v>1.357480694130428</c:v>
                </c:pt>
                <c:pt idx="21">
                  <c:v>1.3914041991958981</c:v>
                </c:pt>
                <c:pt idx="22">
                  <c:v>1.6576136695018739</c:v>
                </c:pt>
                <c:pt idx="23">
                  <c:v>1.6646712406309889</c:v>
                </c:pt>
                <c:pt idx="24">
                  <c:v>2.5297650927834909</c:v>
                </c:pt>
                <c:pt idx="25">
                  <c:v>1.1305968991639741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2-4421-B82A-330DF6FFF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406316992"/>
        <c:axId val="-406324608"/>
      </c:barChart>
      <c:catAx>
        <c:axId val="-4063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24608"/>
        <c:crosses val="autoZero"/>
        <c:auto val="1"/>
        <c:lblAlgn val="ctr"/>
        <c:lblOffset val="100"/>
        <c:noMultiLvlLbl val="0"/>
      </c:catAx>
      <c:valAx>
        <c:axId val="-4063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3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999732672305"/>
          <c:y val="7.5034631087780704E-2"/>
          <c:w val="0.87793853893263296"/>
          <c:h val="0.774895742198892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energy!$B$102:$B$175</c:f>
              <c:numCache>
                <c:formatCode>0.0</c:formatCode>
                <c:ptCount val="74"/>
                <c:pt idx="0">
                  <c:v>1921.4773776546629</c:v>
                </c:pt>
                <c:pt idx="1">
                  <c:v>1769.7205020920503</c:v>
                </c:pt>
                <c:pt idx="2">
                  <c:v>1534.528735632184</c:v>
                </c:pt>
                <c:pt idx="3">
                  <c:v>1184.6046742913973</c:v>
                </c:pt>
                <c:pt idx="4">
                  <c:v>1143.090760425184</c:v>
                </c:pt>
                <c:pt idx="5">
                  <c:v>1116.8502752786358</c:v>
                </c:pt>
                <c:pt idx="6">
                  <c:v>1100.3737349964697</c:v>
                </c:pt>
                <c:pt idx="7">
                  <c:v>930.59163869392739</c:v>
                </c:pt>
                <c:pt idx="8">
                  <c:v>908.93480855456278</c:v>
                </c:pt>
                <c:pt idx="9">
                  <c:v>908.57308025821374</c:v>
                </c:pt>
                <c:pt idx="10">
                  <c:v>902.30199242548986</c:v>
                </c:pt>
                <c:pt idx="11">
                  <c:v>894.74740250326192</c:v>
                </c:pt>
                <c:pt idx="12">
                  <c:v>811.73662458246054</c:v>
                </c:pt>
                <c:pt idx="13">
                  <c:v>798.97453027139875</c:v>
                </c:pt>
                <c:pt idx="14">
                  <c:v>797.48982574480044</c:v>
                </c:pt>
                <c:pt idx="15">
                  <c:v>767.23396061269148</c:v>
                </c:pt>
                <c:pt idx="16">
                  <c:v>754.72689498022919</c:v>
                </c:pt>
                <c:pt idx="17">
                  <c:v>754.72689498022919</c:v>
                </c:pt>
                <c:pt idx="18">
                  <c:v>705.96727969474148</c:v>
                </c:pt>
                <c:pt idx="19">
                  <c:v>673.31049224001731</c:v>
                </c:pt>
                <c:pt idx="20">
                  <c:v>663.31492746841366</c:v>
                </c:pt>
                <c:pt idx="21">
                  <c:v>639.14884779743602</c:v>
                </c:pt>
                <c:pt idx="22">
                  <c:v>624.06947637292467</c:v>
                </c:pt>
                <c:pt idx="23">
                  <c:v>622.46199187131174</c:v>
                </c:pt>
                <c:pt idx="24">
                  <c:v>596.8847940782739</c:v>
                </c:pt>
                <c:pt idx="25">
                  <c:v>575.36735562597551</c:v>
                </c:pt>
                <c:pt idx="26">
                  <c:v>573.91719399746876</c:v>
                </c:pt>
                <c:pt idx="27">
                  <c:v>568.8209062574922</c:v>
                </c:pt>
                <c:pt idx="28">
                  <c:v>547.20833401582286</c:v>
                </c:pt>
                <c:pt idx="29">
                  <c:v>538.09942779148514</c:v>
                </c:pt>
                <c:pt idx="30">
                  <c:v>532.91448398425928</c:v>
                </c:pt>
                <c:pt idx="31">
                  <c:v>524.73399226471849</c:v>
                </c:pt>
                <c:pt idx="32">
                  <c:v>521.55525722854202</c:v>
                </c:pt>
                <c:pt idx="33">
                  <c:v>517.62192824294482</c:v>
                </c:pt>
                <c:pt idx="34">
                  <c:v>517.12920983052322</c:v>
                </c:pt>
                <c:pt idx="35">
                  <c:v>502.8471790474149</c:v>
                </c:pt>
                <c:pt idx="36">
                  <c:v>500.02607438869717</c:v>
                </c:pt>
                <c:pt idx="37">
                  <c:v>493.78157521179736</c:v>
                </c:pt>
                <c:pt idx="38">
                  <c:v>493.03503777894923</c:v>
                </c:pt>
                <c:pt idx="39">
                  <c:v>491.80453508212901</c:v>
                </c:pt>
                <c:pt idx="40">
                  <c:v>488.44274277758439</c:v>
                </c:pt>
                <c:pt idx="41">
                  <c:v>473.80928565183177</c:v>
                </c:pt>
                <c:pt idx="42">
                  <c:v>469.25663308467279</c:v>
                </c:pt>
                <c:pt idx="43">
                  <c:v>467.82561682435681</c:v>
                </c:pt>
                <c:pt idx="44">
                  <c:v>453.98113020160889</c:v>
                </c:pt>
                <c:pt idx="45">
                  <c:v>446.68659961946179</c:v>
                </c:pt>
                <c:pt idx="46">
                  <c:v>438.954234639665</c:v>
                </c:pt>
                <c:pt idx="47">
                  <c:v>438.01307333150231</c:v>
                </c:pt>
                <c:pt idx="48">
                  <c:v>429.76758523821951</c:v>
                </c:pt>
                <c:pt idx="49">
                  <c:v>423.24152363768127</c:v>
                </c:pt>
                <c:pt idx="50">
                  <c:v>421.80521903807056</c:v>
                </c:pt>
                <c:pt idx="51">
                  <c:v>386.26615641675198</c:v>
                </c:pt>
                <c:pt idx="52">
                  <c:v>384.80552503531629</c:v>
                </c:pt>
                <c:pt idx="53">
                  <c:v>381.48196272216649</c:v>
                </c:pt>
                <c:pt idx="54">
                  <c:v>365.7018889790242</c:v>
                </c:pt>
                <c:pt idx="55">
                  <c:v>357.83081783081781</c:v>
                </c:pt>
                <c:pt idx="56">
                  <c:v>355.43622671681612</c:v>
                </c:pt>
                <c:pt idx="57">
                  <c:v>352.08399194972503</c:v>
                </c:pt>
                <c:pt idx="58">
                  <c:v>351.51435169910923</c:v>
                </c:pt>
                <c:pt idx="59">
                  <c:v>349.47775165633681</c:v>
                </c:pt>
                <c:pt idx="60">
                  <c:v>344.98962233334169</c:v>
                </c:pt>
                <c:pt idx="61">
                  <c:v>343.09672756757709</c:v>
                </c:pt>
                <c:pt idx="62">
                  <c:v>331.28173382909591</c:v>
                </c:pt>
                <c:pt idx="63">
                  <c:v>314.05157411801929</c:v>
                </c:pt>
                <c:pt idx="64">
                  <c:v>311.75545851528386</c:v>
                </c:pt>
                <c:pt idx="65">
                  <c:v>272.76170912664958</c:v>
                </c:pt>
                <c:pt idx="66">
                  <c:v>269.81758167429484</c:v>
                </c:pt>
                <c:pt idx="67">
                  <c:v>262.16814673416883</c:v>
                </c:pt>
                <c:pt idx="68">
                  <c:v>259.05281697269066</c:v>
                </c:pt>
                <c:pt idx="69">
                  <c:v>248.52178793622284</c:v>
                </c:pt>
                <c:pt idx="70">
                  <c:v>209.58259029771799</c:v>
                </c:pt>
                <c:pt idx="71">
                  <c:v>200.56986331783807</c:v>
                </c:pt>
                <c:pt idx="72">
                  <c:v>186.39553731186191</c:v>
                </c:pt>
                <c:pt idx="73">
                  <c:v>180.27772140889985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F-4DC8-8374-B2C08F295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81255584"/>
        <c:axId val="-1981237088"/>
      </c:barChart>
      <c:catAx>
        <c:axId val="-19812555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74</a:t>
                </a:r>
                <a:r>
                  <a:rPr lang="en-US" sz="2000" baseline="0">
                    <a:solidFill>
                      <a:schemeClr val="tx1"/>
                    </a:solidFill>
                  </a:rPr>
                  <a:t> Graphics Applications (games and rendering engines)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-1981237088"/>
        <c:crosses val="autoZero"/>
        <c:auto val="1"/>
        <c:lblAlgn val="ctr"/>
        <c:lblOffset val="100"/>
        <c:noMultiLvlLbl val="0"/>
      </c:catAx>
      <c:valAx>
        <c:axId val="-1981237088"/>
        <c:scaling>
          <c:orientation val="minMax"/>
          <c:max val="20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1255584"/>
        <c:crosses val="autoZero"/>
        <c:crossBetween val="between"/>
        <c:majorUnit val="51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06646" y="6611251"/>
            <a:ext cx="1436168" cy="150868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358" y="665988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57682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31469" y="232936"/>
            <a:ext cx="1436168" cy="150868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4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9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4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28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9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30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3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22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6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6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5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whitgrove\AppData\Local\Microsoft\Windows\Temporary Internet Files\Content.Outlook\1MN9SHNZ\PPT_Background_02_v006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49" y="1248256"/>
            <a:ext cx="9409363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300445"/>
            <a:ext cx="9409361" cy="98285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88" y="1913011"/>
            <a:ext cx="1804467" cy="3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9473"/>
            <a:ext cx="9976104" cy="535531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7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2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5922117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3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5922117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5"/>
            <a:ext cx="9976104" cy="590931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26652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" y="2111661"/>
            <a:ext cx="4945063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0" y="2111661"/>
            <a:ext cx="4945062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68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52631"/>
            <a:ext cx="7865806" cy="369332"/>
          </a:xfr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1" y="5142126"/>
            <a:ext cx="7546258" cy="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653532"/>
            <a:ext cx="9973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2002367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62254" y="5831286"/>
            <a:ext cx="32102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850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05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050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53706" y="5866413"/>
            <a:ext cx="583502" cy="107781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896" r:id="rId2"/>
    <p:sldLayoutId id="2147483971" r:id="rId3"/>
    <p:sldLayoutId id="2147483917" r:id="rId4"/>
    <p:sldLayoutId id="2147483969" r:id="rId5"/>
    <p:sldLayoutId id="2147483919" r:id="rId6"/>
    <p:sldLayoutId id="2147483954" r:id="rId7"/>
    <p:sldLayoutId id="2147483897" r:id="rId8"/>
    <p:sldLayoutId id="2147483898" r:id="rId9"/>
    <p:sldLayoutId id="2147483926" r:id="rId10"/>
    <p:sldLayoutId id="2147483899" r:id="rId11"/>
    <p:sldLayoutId id="21474839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1"/>
          </a:solidFill>
          <a:latin typeface="Trebuchet MS" pitchFamily="34" charset="0"/>
        </a:defRPr>
      </a:lvl2pPr>
      <a:lvl3pPr marL="1089025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>
          <a:xfrm>
            <a:off x="520849" y="1195456"/>
            <a:ext cx="9409363" cy="761747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en-US" b="1" dirty="0"/>
              <a:t>Niladrish Chatterjee, Mike O’Connor, Donghyuk Lee, Daniel R. Johnson,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Stephen W. </a:t>
            </a:r>
            <a:r>
              <a:rPr lang="en-US" b="1" dirty="0" err="1"/>
              <a:t>Keckler</a:t>
            </a:r>
            <a:r>
              <a:rPr lang="en-US" b="1" dirty="0"/>
              <a:t>, </a:t>
            </a:r>
            <a:r>
              <a:rPr lang="en-US" b="1" dirty="0" err="1"/>
              <a:t>Minsoo</a:t>
            </a:r>
            <a:r>
              <a:rPr lang="en-US" b="1" dirty="0"/>
              <a:t> </a:t>
            </a:r>
            <a:r>
              <a:rPr lang="en-US" b="1" dirty="0" err="1"/>
              <a:t>Rhu</a:t>
            </a:r>
            <a:r>
              <a:rPr lang="en-US" b="1" dirty="0"/>
              <a:t>, William J. Dally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Architecting an Energy-Efficient DRAM System for GPUs</a:t>
            </a:r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Managing </a:t>
            </a:r>
            <a:r>
              <a:rPr lang="en-US" b="1" dirty="0" err="1"/>
              <a:t>subchannels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774265"/>
            <a:ext cx="9948672" cy="40476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GPU’s memory system is well-suited to exploit </a:t>
            </a:r>
            <a:r>
              <a:rPr lang="en-US" dirty="0" err="1"/>
              <a:t>subchannels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memory-level-parallelism and need for bandwidth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Multiple </a:t>
            </a:r>
            <a:r>
              <a:rPr lang="en-US" dirty="0" err="1"/>
              <a:t>subchannels</a:t>
            </a:r>
            <a:r>
              <a:rPr lang="en-US" dirty="0"/>
              <a:t> can be kept busy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Small increase in unloaded DRAM latency does not affect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Deep reorder buffers in memory controller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Necessary segments from a row can be identified prior to 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Subchannels</a:t>
            </a:r>
            <a:r>
              <a:rPr lang="en-US" dirty="0"/>
              <a:t> are managed as semi-independent channels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Shared command-and-address bus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31925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Handling the parallelism</a:t>
            </a:r>
          </a:p>
        </p:txBody>
      </p:sp>
    </p:spTree>
    <p:extLst>
      <p:ext uri="{BB962C8B-B14F-4D97-AF65-F5344CB8AC3E}">
        <p14:creationId xmlns:p14="http://schemas.microsoft.com/office/powerpoint/2010/main" val="38804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sz="4400" b="1" kern="0" dirty="0">
                <a:solidFill>
                  <a:schemeClr val="tx1"/>
                </a:solidFill>
              </a:rPr>
              <a:t>Challenge 2: Mitigating increased </a:t>
            </a:r>
            <a:r>
              <a:rPr lang="en-US" sz="4400" b="1" kern="0" dirty="0" err="1">
                <a:solidFill>
                  <a:schemeClr val="tx1"/>
                </a:solidFill>
              </a:rPr>
              <a:t>datapath</a:t>
            </a:r>
            <a:r>
              <a:rPr lang="en-US" sz="4400" b="1" kern="0" dirty="0">
                <a:solidFill>
                  <a:schemeClr val="tx1"/>
                </a:solidFill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2554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Datapath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Higher </a:t>
            </a:r>
            <a:r>
              <a:rPr lang="en-US" b="1" dirty="0" err="1"/>
              <a:t>datapath</a:t>
            </a:r>
            <a:r>
              <a:rPr lang="en-US" b="1" dirty="0"/>
              <a:t> energy compared to baseline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733571"/>
              </p:ext>
            </p:extLst>
          </p:nvPr>
        </p:nvGraphicFramePr>
        <p:xfrm>
          <a:off x="92620" y="1774264"/>
          <a:ext cx="7707031" cy="438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663071" y="1837479"/>
            <a:ext cx="3021496" cy="113293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16% increase on average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99651" y="4012377"/>
            <a:ext cx="3003591" cy="13867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Narrow </a:t>
            </a:r>
            <a:r>
              <a:rPr lang="en-US" sz="2400" b="1" dirty="0" err="1">
                <a:solidFill>
                  <a:schemeClr val="bg1"/>
                </a:solidFill>
              </a:rPr>
              <a:t>datapath</a:t>
            </a:r>
            <a:r>
              <a:rPr lang="en-US" sz="2400" b="1" dirty="0">
                <a:solidFill>
                  <a:schemeClr val="bg1"/>
                </a:solidFill>
              </a:rPr>
              <a:t> increases switching activity</a:t>
            </a:r>
          </a:p>
        </p:txBody>
      </p:sp>
    </p:spTree>
    <p:extLst>
      <p:ext uri="{BB962C8B-B14F-4D97-AF65-F5344CB8AC3E}">
        <p14:creationId xmlns:p14="http://schemas.microsoft.com/office/powerpoint/2010/main" val="10817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 err="1"/>
              <a:t>Datapath</a:t>
            </a:r>
            <a:r>
              <a:rPr lang="en-US" b="1" dirty="0"/>
              <a:t>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Depends on data values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288881" y="2087266"/>
            <a:ext cx="1424860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62186" y="2087266"/>
            <a:ext cx="1424860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235491" y="2090175"/>
            <a:ext cx="1424860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833601" y="2090175"/>
            <a:ext cx="1424860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0</a:t>
            </a:r>
          </a:p>
        </p:txBody>
      </p:sp>
      <p:sp>
        <p:nvSpPr>
          <p:cNvPr id="43" name="Oval 42"/>
          <p:cNvSpPr/>
          <p:nvPr/>
        </p:nvSpPr>
        <p:spPr>
          <a:xfrm>
            <a:off x="8284673" y="2280564"/>
            <a:ext cx="109001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474184" y="2280564"/>
            <a:ext cx="109001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708796" y="2087266"/>
            <a:ext cx="1424860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288880" y="3753444"/>
            <a:ext cx="2898165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235490" y="3756353"/>
            <a:ext cx="2898165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528685" y="3756353"/>
            <a:ext cx="1729776" cy="490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Word 0</a:t>
            </a:r>
          </a:p>
        </p:txBody>
      </p:sp>
      <p:sp>
        <p:nvSpPr>
          <p:cNvPr id="57" name="Oval 56"/>
          <p:cNvSpPr/>
          <p:nvPr/>
        </p:nvSpPr>
        <p:spPr>
          <a:xfrm>
            <a:off x="8284673" y="3946742"/>
            <a:ext cx="109001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8474184" y="3946742"/>
            <a:ext cx="109001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04803" y="1682913"/>
            <a:ext cx="568623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8 Single Precision values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97944" y="3299714"/>
            <a:ext cx="568623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4 Double Precision values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1171" y="2932137"/>
            <a:ext cx="1574062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32-byte DRAM atom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760838" y="2622150"/>
            <a:ext cx="463379" cy="43866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751554" y="3429358"/>
            <a:ext cx="528044" cy="3252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816884" y="4844719"/>
            <a:ext cx="7036199" cy="9545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MSBs of different words are correlated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LSBs of different words are correlated </a:t>
            </a:r>
          </a:p>
        </p:txBody>
      </p:sp>
    </p:spTree>
    <p:extLst>
      <p:ext uri="{BB962C8B-B14F-4D97-AF65-F5344CB8AC3E}">
        <p14:creationId xmlns:p14="http://schemas.microsoft.com/office/powerpoint/2010/main" val="7484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Data Transfer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Correlation between successive bytes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062334" y="4846551"/>
            <a:ext cx="6586517" cy="374429"/>
            <a:chOff x="3164585" y="4658225"/>
            <a:chExt cx="6586517" cy="374429"/>
          </a:xfrm>
        </p:grpSpPr>
        <p:sp>
          <p:nvSpPr>
            <p:cNvPr id="6" name="Rounded Rectangle 5"/>
            <p:cNvSpPr/>
            <p:nvPr/>
          </p:nvSpPr>
          <p:spPr>
            <a:xfrm>
              <a:off x="3164585" y="4658226"/>
              <a:ext cx="374683" cy="37442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8708" y="4658225"/>
              <a:ext cx="374683" cy="3744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2830" y="4658225"/>
              <a:ext cx="374683" cy="374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06953" y="4658225"/>
              <a:ext cx="374683" cy="3744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21074" y="4658226"/>
              <a:ext cx="374683" cy="37442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4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35197" y="4658225"/>
              <a:ext cx="374683" cy="3744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5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49319" y="4658225"/>
              <a:ext cx="374683" cy="3744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6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63442" y="4658225"/>
              <a:ext cx="374683" cy="3744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7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77564" y="4658226"/>
              <a:ext cx="374683" cy="37442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8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91686" y="4658225"/>
              <a:ext cx="374683" cy="3744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05808" y="4658225"/>
              <a:ext cx="374683" cy="374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10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719930" y="4658225"/>
              <a:ext cx="374683" cy="3744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34053" y="4658226"/>
              <a:ext cx="374683" cy="37442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548174" y="4658225"/>
              <a:ext cx="374683" cy="3744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13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62297" y="4658225"/>
              <a:ext cx="374683" cy="3744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14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76419" y="4658225"/>
              <a:ext cx="374683" cy="3744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62334" y="4145307"/>
            <a:ext cx="6586517" cy="374429"/>
            <a:chOff x="3164585" y="4137286"/>
            <a:chExt cx="6586517" cy="374429"/>
          </a:xfrm>
        </p:grpSpPr>
        <p:sp>
          <p:nvSpPr>
            <p:cNvPr id="22" name="Rounded Rectangle 21"/>
            <p:cNvSpPr/>
            <p:nvPr/>
          </p:nvSpPr>
          <p:spPr>
            <a:xfrm>
              <a:off x="3164585" y="4137287"/>
              <a:ext cx="374683" cy="37442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16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78708" y="4137286"/>
              <a:ext cx="374683" cy="3744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17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92830" y="4137286"/>
              <a:ext cx="374683" cy="374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06953" y="4137286"/>
              <a:ext cx="374683" cy="3744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19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821074" y="4137287"/>
              <a:ext cx="374683" cy="37442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20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35197" y="4137286"/>
              <a:ext cx="374683" cy="3744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21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49319" y="4137286"/>
              <a:ext cx="374683" cy="3744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63442" y="4137286"/>
              <a:ext cx="374683" cy="3744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23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77564" y="4137287"/>
              <a:ext cx="374683" cy="37442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24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91686" y="4137286"/>
              <a:ext cx="374683" cy="3744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25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05808" y="4137286"/>
              <a:ext cx="374683" cy="374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26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719930" y="4137286"/>
              <a:ext cx="374683" cy="3744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34053" y="4137287"/>
              <a:ext cx="374683" cy="37442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548174" y="4137286"/>
              <a:ext cx="374683" cy="3744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29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62297" y="4137286"/>
              <a:ext cx="374683" cy="3744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30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376419" y="4137286"/>
              <a:ext cx="374683" cy="3744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31</a:t>
              </a:r>
            </a:p>
          </p:txBody>
        </p:sp>
      </p:grpSp>
      <p:sp>
        <p:nvSpPr>
          <p:cNvPr id="3" name="Up-Down Arrow 2"/>
          <p:cNvSpPr/>
          <p:nvPr/>
        </p:nvSpPr>
        <p:spPr>
          <a:xfrm>
            <a:off x="420130" y="2057400"/>
            <a:ext cx="1217140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-Down Arrow 50"/>
          <p:cNvSpPr/>
          <p:nvPr/>
        </p:nvSpPr>
        <p:spPr>
          <a:xfrm>
            <a:off x="689862" y="4067426"/>
            <a:ext cx="677671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58097" y="2395219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256-bit internal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9237" y="3562862"/>
            <a:ext cx="1278923" cy="39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I/O Buffer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67535" y="4427431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128-bit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DDR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62335" y="2377285"/>
            <a:ext cx="225023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No Toggling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75548" y="2591157"/>
            <a:ext cx="109728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66768" y="4620483"/>
            <a:ext cx="109728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964048" y="3494407"/>
            <a:ext cx="6808226" cy="5323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Correlated parts of words on the same wire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6443" y="1673858"/>
            <a:ext cx="1544259" cy="34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Datapath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5 -0.08437 L -3.56481E-6 3.58025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481E-6 -3.29218E-6 L 0.00015 0.029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Data Transfer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Subchannels</a:t>
            </a:r>
            <a:endParaRPr lang="en-US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6458621" y="5755594"/>
            <a:ext cx="729564" cy="309038"/>
            <a:chOff x="6458621" y="5755594"/>
            <a:chExt cx="729564" cy="309038"/>
          </a:xfrm>
        </p:grpSpPr>
        <p:sp>
          <p:nvSpPr>
            <p:cNvPr id="6" name="Rounded Rectangle 5"/>
            <p:cNvSpPr/>
            <p:nvPr/>
          </p:nvSpPr>
          <p:spPr>
            <a:xfrm>
              <a:off x="6458621" y="5755595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41642" y="5755594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458621" y="5390470"/>
            <a:ext cx="729564" cy="309037"/>
            <a:chOff x="6458621" y="5390470"/>
            <a:chExt cx="729564" cy="309037"/>
          </a:xfrm>
        </p:grpSpPr>
        <p:sp>
          <p:nvSpPr>
            <p:cNvPr id="8" name="Rounded Rectangle 7"/>
            <p:cNvSpPr/>
            <p:nvPr/>
          </p:nvSpPr>
          <p:spPr>
            <a:xfrm>
              <a:off x="6458621" y="5390470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41642" y="5390470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446512" y="5025345"/>
            <a:ext cx="729564" cy="309038"/>
            <a:chOff x="6446512" y="5025345"/>
            <a:chExt cx="729564" cy="309038"/>
          </a:xfrm>
        </p:grpSpPr>
        <p:sp>
          <p:nvSpPr>
            <p:cNvPr id="10" name="Rounded Rectangle 9"/>
            <p:cNvSpPr/>
            <p:nvPr/>
          </p:nvSpPr>
          <p:spPr>
            <a:xfrm>
              <a:off x="6446512" y="5025346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4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29533" y="5025345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5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446513" y="4665860"/>
            <a:ext cx="729563" cy="309037"/>
            <a:chOff x="6446513" y="4665860"/>
            <a:chExt cx="729563" cy="309037"/>
          </a:xfrm>
        </p:grpSpPr>
        <p:sp>
          <p:nvSpPr>
            <p:cNvPr id="12" name="Rounded Rectangle 11"/>
            <p:cNvSpPr/>
            <p:nvPr/>
          </p:nvSpPr>
          <p:spPr>
            <a:xfrm>
              <a:off x="6446513" y="4665860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6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29533" y="4665860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7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46513" y="4307395"/>
            <a:ext cx="729563" cy="309038"/>
            <a:chOff x="6446513" y="4307395"/>
            <a:chExt cx="729563" cy="309038"/>
          </a:xfrm>
        </p:grpSpPr>
        <p:sp>
          <p:nvSpPr>
            <p:cNvPr id="14" name="Rounded Rectangle 13"/>
            <p:cNvSpPr/>
            <p:nvPr/>
          </p:nvSpPr>
          <p:spPr>
            <a:xfrm>
              <a:off x="6446513" y="4307396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8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29533" y="4307395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9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446512" y="3948420"/>
            <a:ext cx="729563" cy="309037"/>
            <a:chOff x="6446512" y="3948420"/>
            <a:chExt cx="729563" cy="309037"/>
          </a:xfrm>
        </p:grpSpPr>
        <p:sp>
          <p:nvSpPr>
            <p:cNvPr id="16" name="Rounded Rectangle 15"/>
            <p:cNvSpPr/>
            <p:nvPr/>
          </p:nvSpPr>
          <p:spPr>
            <a:xfrm>
              <a:off x="6446512" y="3948420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10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29532" y="3948420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11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446513" y="3587501"/>
            <a:ext cx="729562" cy="309038"/>
            <a:chOff x="6446513" y="3587501"/>
            <a:chExt cx="729562" cy="309038"/>
          </a:xfrm>
        </p:grpSpPr>
        <p:sp>
          <p:nvSpPr>
            <p:cNvPr id="18" name="Rounded Rectangle 17"/>
            <p:cNvSpPr/>
            <p:nvPr/>
          </p:nvSpPr>
          <p:spPr>
            <a:xfrm>
              <a:off x="6446513" y="3587502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29532" y="3587501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46512" y="3235463"/>
            <a:ext cx="729562" cy="309037"/>
            <a:chOff x="6446512" y="3235463"/>
            <a:chExt cx="729562" cy="309037"/>
          </a:xfrm>
        </p:grpSpPr>
        <p:sp>
          <p:nvSpPr>
            <p:cNvPr id="20" name="Rounded Rectangle 19"/>
            <p:cNvSpPr/>
            <p:nvPr/>
          </p:nvSpPr>
          <p:spPr>
            <a:xfrm>
              <a:off x="6446512" y="3235463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14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29531" y="3235463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15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46510" y="2857251"/>
            <a:ext cx="729564" cy="309038"/>
            <a:chOff x="6446510" y="2857251"/>
            <a:chExt cx="729564" cy="309038"/>
          </a:xfrm>
        </p:grpSpPr>
        <p:sp>
          <p:nvSpPr>
            <p:cNvPr id="22" name="Rounded Rectangle 21"/>
            <p:cNvSpPr/>
            <p:nvPr/>
          </p:nvSpPr>
          <p:spPr>
            <a:xfrm>
              <a:off x="6446510" y="2857252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16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829531" y="2857251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17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446510" y="2482745"/>
            <a:ext cx="729564" cy="309037"/>
            <a:chOff x="6446510" y="2482745"/>
            <a:chExt cx="729564" cy="309037"/>
          </a:xfrm>
        </p:grpSpPr>
        <p:sp>
          <p:nvSpPr>
            <p:cNvPr id="24" name="Rounded Rectangle 23"/>
            <p:cNvSpPr/>
            <p:nvPr/>
          </p:nvSpPr>
          <p:spPr>
            <a:xfrm>
              <a:off x="6446510" y="2482745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29531" y="2482745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19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46510" y="2108238"/>
            <a:ext cx="729564" cy="309038"/>
            <a:chOff x="6446510" y="2108238"/>
            <a:chExt cx="729564" cy="309038"/>
          </a:xfrm>
        </p:grpSpPr>
        <p:sp>
          <p:nvSpPr>
            <p:cNvPr id="26" name="Rounded Rectangle 25"/>
            <p:cNvSpPr/>
            <p:nvPr/>
          </p:nvSpPr>
          <p:spPr>
            <a:xfrm>
              <a:off x="6446510" y="2108239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20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29531" y="2108238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46511" y="1733731"/>
            <a:ext cx="729563" cy="309037"/>
            <a:chOff x="6446511" y="1733731"/>
            <a:chExt cx="729563" cy="309037"/>
          </a:xfrm>
        </p:grpSpPr>
        <p:sp>
          <p:nvSpPr>
            <p:cNvPr id="28" name="Rounded Rectangle 27"/>
            <p:cNvSpPr/>
            <p:nvPr/>
          </p:nvSpPr>
          <p:spPr>
            <a:xfrm>
              <a:off x="6446511" y="1733731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29531" y="1733731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23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446511" y="1358020"/>
            <a:ext cx="729563" cy="309038"/>
            <a:chOff x="6446511" y="1358020"/>
            <a:chExt cx="729563" cy="309038"/>
          </a:xfrm>
        </p:grpSpPr>
        <p:sp>
          <p:nvSpPr>
            <p:cNvPr id="30" name="Rounded Rectangle 29"/>
            <p:cNvSpPr/>
            <p:nvPr/>
          </p:nvSpPr>
          <p:spPr>
            <a:xfrm>
              <a:off x="6446511" y="1358021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24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29531" y="1358020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25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446511" y="982309"/>
            <a:ext cx="729563" cy="309037"/>
            <a:chOff x="6446511" y="982309"/>
            <a:chExt cx="729563" cy="309037"/>
          </a:xfrm>
        </p:grpSpPr>
        <p:sp>
          <p:nvSpPr>
            <p:cNvPr id="32" name="Rounded Rectangle 31"/>
            <p:cNvSpPr/>
            <p:nvPr/>
          </p:nvSpPr>
          <p:spPr>
            <a:xfrm>
              <a:off x="6446511" y="98230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26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29531" y="982309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27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46512" y="616976"/>
            <a:ext cx="729562" cy="309038"/>
            <a:chOff x="6446512" y="616976"/>
            <a:chExt cx="729562" cy="309038"/>
          </a:xfrm>
        </p:grpSpPr>
        <p:sp>
          <p:nvSpPr>
            <p:cNvPr id="34" name="Rounded Rectangle 33"/>
            <p:cNvSpPr/>
            <p:nvPr/>
          </p:nvSpPr>
          <p:spPr>
            <a:xfrm>
              <a:off x="6446512" y="616977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829531" y="616976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29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46512" y="234604"/>
            <a:ext cx="729562" cy="309037"/>
            <a:chOff x="6446512" y="234604"/>
            <a:chExt cx="729562" cy="309037"/>
          </a:xfrm>
        </p:grpSpPr>
        <p:sp>
          <p:nvSpPr>
            <p:cNvPr id="36" name="Rounded Rectangle 35"/>
            <p:cNvSpPr/>
            <p:nvPr/>
          </p:nvSpPr>
          <p:spPr>
            <a:xfrm>
              <a:off x="6446512" y="234604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30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829531" y="234604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31</a:t>
              </a:r>
            </a:p>
          </p:txBody>
        </p:sp>
      </p:grpSp>
      <p:sp>
        <p:nvSpPr>
          <p:cNvPr id="3" name="Up-Down Arrow 2"/>
          <p:cNvSpPr/>
          <p:nvPr/>
        </p:nvSpPr>
        <p:spPr>
          <a:xfrm>
            <a:off x="685998" y="2051837"/>
            <a:ext cx="722870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-Down Arrow 50"/>
          <p:cNvSpPr/>
          <p:nvPr/>
        </p:nvSpPr>
        <p:spPr>
          <a:xfrm>
            <a:off x="881289" y="4067425"/>
            <a:ext cx="312005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58097" y="2395219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32-bit internal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9237" y="3562862"/>
            <a:ext cx="1278923" cy="39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I/O Buffer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67535" y="4427431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16-bit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DDR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669602" y="4072729"/>
            <a:ext cx="1495604" cy="309038"/>
            <a:chOff x="3616573" y="3742019"/>
            <a:chExt cx="1495604" cy="309038"/>
          </a:xfrm>
        </p:grpSpPr>
        <p:sp>
          <p:nvSpPr>
            <p:cNvPr id="46" name="Rounded Rectangle 45"/>
            <p:cNvSpPr/>
            <p:nvPr/>
          </p:nvSpPr>
          <p:spPr>
            <a:xfrm>
              <a:off x="3616573" y="3742020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0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999594" y="3742019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382613" y="374201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765634" y="3742019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69602" y="3707605"/>
            <a:ext cx="1495604" cy="309038"/>
            <a:chOff x="3616573" y="3376895"/>
            <a:chExt cx="1495604" cy="309038"/>
          </a:xfrm>
        </p:grpSpPr>
        <p:sp>
          <p:nvSpPr>
            <p:cNvPr id="58" name="Rounded Rectangle 57"/>
            <p:cNvSpPr/>
            <p:nvPr/>
          </p:nvSpPr>
          <p:spPr>
            <a:xfrm>
              <a:off x="3616573" y="3376896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4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999594" y="3376895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5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382614" y="3376895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6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65634" y="3376895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7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69604" y="3349140"/>
            <a:ext cx="1495602" cy="309038"/>
            <a:chOff x="3616575" y="3018430"/>
            <a:chExt cx="1495602" cy="309038"/>
          </a:xfrm>
        </p:grpSpPr>
        <p:sp>
          <p:nvSpPr>
            <p:cNvPr id="64" name="Rounded Rectangle 63"/>
            <p:cNvSpPr/>
            <p:nvPr/>
          </p:nvSpPr>
          <p:spPr>
            <a:xfrm>
              <a:off x="3616575" y="3018431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8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999595" y="3018430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9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382614" y="3018430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10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765634" y="3018430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11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669602" y="2260109"/>
            <a:ext cx="1495602" cy="309038"/>
            <a:chOff x="3616573" y="1929399"/>
            <a:chExt cx="1495602" cy="309038"/>
          </a:xfrm>
        </p:grpSpPr>
        <p:sp>
          <p:nvSpPr>
            <p:cNvPr id="68" name="Rounded Rectangle 67"/>
            <p:cNvSpPr/>
            <p:nvPr/>
          </p:nvSpPr>
          <p:spPr>
            <a:xfrm>
              <a:off x="3616573" y="1929400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20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999592" y="1929399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21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382613" y="1929399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22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765632" y="1929399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23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975548" y="2591157"/>
            <a:ext cx="53215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975548" y="4683887"/>
            <a:ext cx="338328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3669600" y="2990675"/>
            <a:ext cx="1495604" cy="309038"/>
            <a:chOff x="3616571" y="2659965"/>
            <a:chExt cx="1495604" cy="309038"/>
          </a:xfrm>
        </p:grpSpPr>
        <p:sp>
          <p:nvSpPr>
            <p:cNvPr id="79" name="Rounded Rectangle 78"/>
            <p:cNvSpPr/>
            <p:nvPr/>
          </p:nvSpPr>
          <p:spPr>
            <a:xfrm>
              <a:off x="3616571" y="2659966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12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999592" y="2659965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13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382612" y="2659965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14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765632" y="2659965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15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669602" y="2625392"/>
            <a:ext cx="1495602" cy="309038"/>
            <a:chOff x="3616573" y="2294682"/>
            <a:chExt cx="1495602" cy="309038"/>
          </a:xfrm>
        </p:grpSpPr>
        <p:grpSp>
          <p:nvGrpSpPr>
            <p:cNvPr id="99" name="Group 98"/>
            <p:cNvGrpSpPr/>
            <p:nvPr/>
          </p:nvGrpSpPr>
          <p:grpSpPr>
            <a:xfrm>
              <a:off x="3616573" y="2294682"/>
              <a:ext cx="1112582" cy="309038"/>
              <a:chOff x="3616573" y="2294682"/>
              <a:chExt cx="1112582" cy="309038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616573" y="2294683"/>
                <a:ext cx="346543" cy="30903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/>
                  <a:t>16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999593" y="2294682"/>
                <a:ext cx="346543" cy="30903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/>
                  <a:t>17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4382612" y="2294682"/>
                <a:ext cx="346543" cy="30903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/>
                  <a:t>18</a:t>
                </a:r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>
              <a:off x="4765632" y="2294682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19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669602" y="1897319"/>
            <a:ext cx="1495602" cy="309038"/>
            <a:chOff x="3616573" y="1566609"/>
            <a:chExt cx="1495602" cy="309038"/>
          </a:xfrm>
        </p:grpSpPr>
        <p:sp>
          <p:nvSpPr>
            <p:cNvPr id="87" name="Rounded Rectangle 86"/>
            <p:cNvSpPr/>
            <p:nvPr/>
          </p:nvSpPr>
          <p:spPr>
            <a:xfrm>
              <a:off x="3616573" y="1566610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24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999593" y="1566609"/>
              <a:ext cx="346543" cy="3090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25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382612" y="156660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26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765632" y="1566609"/>
              <a:ext cx="346543" cy="3090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669598" y="1538854"/>
            <a:ext cx="1495604" cy="309038"/>
            <a:chOff x="3616569" y="1208144"/>
            <a:chExt cx="1495604" cy="309038"/>
          </a:xfrm>
        </p:grpSpPr>
        <p:sp>
          <p:nvSpPr>
            <p:cNvPr id="91" name="Rounded Rectangle 90"/>
            <p:cNvSpPr/>
            <p:nvPr/>
          </p:nvSpPr>
          <p:spPr>
            <a:xfrm>
              <a:off x="3616569" y="1208145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28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999590" y="1208144"/>
              <a:ext cx="346543" cy="30903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29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382610" y="1208144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30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765630" y="1208144"/>
              <a:ext cx="346543" cy="3090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31</a:t>
              </a:r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7595568" y="234604"/>
            <a:ext cx="2938972" cy="187363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Uncorrelated bits  in successive cycles on a wire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 toggle rate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14382" y="2306568"/>
            <a:ext cx="2938972" cy="3521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Solution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Store DRAM atom in reduced toggling order.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 controller to scramble and unscramble data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141873" y="4795568"/>
            <a:ext cx="2938972" cy="5323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Higher energy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56443" y="1673858"/>
            <a:ext cx="1544259" cy="34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Datapath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Reduced Switching Order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Correlated bits successively on a wire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58097" y="2395219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32-bit internal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9237" y="3562862"/>
            <a:ext cx="1278923" cy="39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I/O Buffer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67535" y="4427431"/>
            <a:ext cx="14086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16-bit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DDR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71488" y="3740349"/>
            <a:ext cx="1495604" cy="309038"/>
            <a:chOff x="3671488" y="3740349"/>
            <a:chExt cx="1495604" cy="309038"/>
          </a:xfrm>
        </p:grpSpPr>
        <p:sp>
          <p:nvSpPr>
            <p:cNvPr id="46" name="Rounded Rectangle 45"/>
            <p:cNvSpPr/>
            <p:nvPr/>
          </p:nvSpPr>
          <p:spPr>
            <a:xfrm>
              <a:off x="3671488" y="3740350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16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4509" y="374034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18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437528" y="3740349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24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820549" y="374034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26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71488" y="3375225"/>
            <a:ext cx="1495604" cy="309038"/>
            <a:chOff x="3671488" y="3375225"/>
            <a:chExt cx="1495604" cy="309038"/>
          </a:xfrm>
        </p:grpSpPr>
        <p:sp>
          <p:nvSpPr>
            <p:cNvPr id="58" name="Rounded Rectangle 57"/>
            <p:cNvSpPr/>
            <p:nvPr/>
          </p:nvSpPr>
          <p:spPr>
            <a:xfrm>
              <a:off x="3671488" y="3375226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28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054509" y="3375225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30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437529" y="3375225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20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820549" y="3375225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22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975548" y="2591157"/>
            <a:ext cx="53215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975548" y="4683887"/>
            <a:ext cx="338328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71485" y="4105473"/>
            <a:ext cx="1495604" cy="309038"/>
            <a:chOff x="3671485" y="4105473"/>
            <a:chExt cx="1495604" cy="309038"/>
          </a:xfrm>
        </p:grpSpPr>
        <p:sp>
          <p:nvSpPr>
            <p:cNvPr id="77" name="Rounded Rectangle 76"/>
            <p:cNvSpPr/>
            <p:nvPr/>
          </p:nvSpPr>
          <p:spPr>
            <a:xfrm>
              <a:off x="3671485" y="4105474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0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54506" y="4105473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437525" y="4105473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8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820546" y="4105473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68793" y="3021614"/>
            <a:ext cx="1495604" cy="309038"/>
            <a:chOff x="3668793" y="3031139"/>
            <a:chExt cx="1495604" cy="309038"/>
          </a:xfrm>
        </p:grpSpPr>
        <p:sp>
          <p:nvSpPr>
            <p:cNvPr id="97" name="Rounded Rectangle 96"/>
            <p:cNvSpPr/>
            <p:nvPr/>
          </p:nvSpPr>
          <p:spPr>
            <a:xfrm>
              <a:off x="3668793" y="3031140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12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051814" y="3031139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14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434834" y="3031139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4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817854" y="3031139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8797" y="2296749"/>
            <a:ext cx="1495604" cy="309038"/>
            <a:chOff x="3668797" y="2306274"/>
            <a:chExt cx="1495604" cy="309038"/>
          </a:xfrm>
        </p:grpSpPr>
        <p:sp>
          <p:nvSpPr>
            <p:cNvPr id="101" name="Rounded Rectangle 100"/>
            <p:cNvSpPr/>
            <p:nvPr/>
          </p:nvSpPr>
          <p:spPr>
            <a:xfrm>
              <a:off x="3668797" y="2306275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17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051818" y="2306274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19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434837" y="2306274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25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817858" y="2306274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27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68797" y="1931625"/>
            <a:ext cx="1495604" cy="309038"/>
            <a:chOff x="3668797" y="1941150"/>
            <a:chExt cx="1495604" cy="309038"/>
          </a:xfrm>
        </p:grpSpPr>
        <p:sp>
          <p:nvSpPr>
            <p:cNvPr id="105" name="Rounded Rectangle 104"/>
            <p:cNvSpPr/>
            <p:nvPr/>
          </p:nvSpPr>
          <p:spPr>
            <a:xfrm>
              <a:off x="3668797" y="1941151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29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051818" y="1941150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31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434838" y="1941150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21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4817858" y="1941150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68794" y="2661873"/>
            <a:ext cx="1495604" cy="309038"/>
            <a:chOff x="3668794" y="2671398"/>
            <a:chExt cx="1495604" cy="309038"/>
          </a:xfrm>
        </p:grpSpPr>
        <p:sp>
          <p:nvSpPr>
            <p:cNvPr id="109" name="Rounded Rectangle 108"/>
            <p:cNvSpPr/>
            <p:nvPr/>
          </p:nvSpPr>
          <p:spPr>
            <a:xfrm>
              <a:off x="3668794" y="2671399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4051815" y="2671398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434834" y="2671398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9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817855" y="2671398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66102" y="1587539"/>
            <a:ext cx="1495604" cy="309038"/>
            <a:chOff x="3666102" y="1597064"/>
            <a:chExt cx="1495604" cy="309038"/>
          </a:xfrm>
        </p:grpSpPr>
        <p:sp>
          <p:nvSpPr>
            <p:cNvPr id="113" name="Rounded Rectangle 112"/>
            <p:cNvSpPr/>
            <p:nvPr/>
          </p:nvSpPr>
          <p:spPr>
            <a:xfrm>
              <a:off x="3666102" y="1597065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13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4049123" y="1597064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15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432143" y="1597064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5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815163" y="1597064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7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43166" y="5673764"/>
            <a:ext cx="729564" cy="309038"/>
            <a:chOff x="6543166" y="5673764"/>
            <a:chExt cx="729564" cy="309038"/>
          </a:xfrm>
        </p:grpSpPr>
        <p:sp>
          <p:nvSpPr>
            <p:cNvPr id="117" name="Rounded Rectangle 116"/>
            <p:cNvSpPr/>
            <p:nvPr/>
          </p:nvSpPr>
          <p:spPr>
            <a:xfrm>
              <a:off x="6543166" y="5673765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0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926187" y="5673764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43166" y="5309221"/>
            <a:ext cx="729564" cy="309037"/>
            <a:chOff x="6543166" y="5309221"/>
            <a:chExt cx="729564" cy="309037"/>
          </a:xfrm>
        </p:grpSpPr>
        <p:sp>
          <p:nvSpPr>
            <p:cNvPr id="119" name="Rounded Rectangle 118"/>
            <p:cNvSpPr/>
            <p:nvPr/>
          </p:nvSpPr>
          <p:spPr>
            <a:xfrm>
              <a:off x="6543166" y="5309221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8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6926187" y="5309221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43166" y="4944677"/>
            <a:ext cx="729564" cy="309038"/>
            <a:chOff x="6543166" y="4944677"/>
            <a:chExt cx="729564" cy="309038"/>
          </a:xfrm>
        </p:grpSpPr>
        <p:sp>
          <p:nvSpPr>
            <p:cNvPr id="121" name="Rounded Rectangle 120"/>
            <p:cNvSpPr/>
            <p:nvPr/>
          </p:nvSpPr>
          <p:spPr>
            <a:xfrm>
              <a:off x="6543166" y="4944678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16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6926187" y="4944677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18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43166" y="4580133"/>
            <a:ext cx="729564" cy="309037"/>
            <a:chOff x="6543166" y="4580133"/>
            <a:chExt cx="729564" cy="309037"/>
          </a:xfrm>
        </p:grpSpPr>
        <p:sp>
          <p:nvSpPr>
            <p:cNvPr id="123" name="Rounded Rectangle 122"/>
            <p:cNvSpPr/>
            <p:nvPr/>
          </p:nvSpPr>
          <p:spPr>
            <a:xfrm>
              <a:off x="6543166" y="4580133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24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6926187" y="4580133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26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43422" y="4217854"/>
            <a:ext cx="729564" cy="309038"/>
            <a:chOff x="6543422" y="4217854"/>
            <a:chExt cx="729564" cy="309038"/>
          </a:xfrm>
        </p:grpSpPr>
        <p:sp>
          <p:nvSpPr>
            <p:cNvPr id="125" name="Rounded Rectangle 124"/>
            <p:cNvSpPr/>
            <p:nvPr/>
          </p:nvSpPr>
          <p:spPr>
            <a:xfrm>
              <a:off x="6543422" y="4217855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28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6926443" y="4217854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30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43166" y="3842181"/>
            <a:ext cx="729563" cy="309037"/>
            <a:chOff x="6529610" y="3853309"/>
            <a:chExt cx="729563" cy="309037"/>
          </a:xfrm>
        </p:grpSpPr>
        <p:sp>
          <p:nvSpPr>
            <p:cNvPr id="127" name="Rounded Rectangle 126"/>
            <p:cNvSpPr/>
            <p:nvPr/>
          </p:nvSpPr>
          <p:spPr>
            <a:xfrm>
              <a:off x="6529610" y="3853309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20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912630" y="3853309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37448" y="3484257"/>
            <a:ext cx="729564" cy="309038"/>
            <a:chOff x="6527923" y="3484257"/>
            <a:chExt cx="729564" cy="309038"/>
          </a:xfrm>
        </p:grpSpPr>
        <p:sp>
          <p:nvSpPr>
            <p:cNvPr id="129" name="Rounded Rectangle 128"/>
            <p:cNvSpPr/>
            <p:nvPr/>
          </p:nvSpPr>
          <p:spPr>
            <a:xfrm>
              <a:off x="6527923" y="3484258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12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6910944" y="3484257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14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36770" y="3127861"/>
            <a:ext cx="729563" cy="309037"/>
            <a:chOff x="6536770" y="3127861"/>
            <a:chExt cx="729563" cy="309037"/>
          </a:xfrm>
        </p:grpSpPr>
        <p:sp>
          <p:nvSpPr>
            <p:cNvPr id="131" name="Rounded Rectangle 130"/>
            <p:cNvSpPr/>
            <p:nvPr/>
          </p:nvSpPr>
          <p:spPr>
            <a:xfrm>
              <a:off x="6536770" y="3127861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4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6919790" y="3127861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6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535616" y="2763673"/>
            <a:ext cx="729564" cy="309038"/>
            <a:chOff x="6535616" y="2763673"/>
            <a:chExt cx="729564" cy="309038"/>
          </a:xfrm>
        </p:grpSpPr>
        <p:sp>
          <p:nvSpPr>
            <p:cNvPr id="133" name="Rounded Rectangle 132"/>
            <p:cNvSpPr/>
            <p:nvPr/>
          </p:nvSpPr>
          <p:spPr>
            <a:xfrm>
              <a:off x="6535616" y="2763674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918637" y="2763673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534317" y="2404562"/>
            <a:ext cx="729564" cy="309037"/>
            <a:chOff x="6534317" y="2404562"/>
            <a:chExt cx="729564" cy="309037"/>
          </a:xfrm>
        </p:grpSpPr>
        <p:sp>
          <p:nvSpPr>
            <p:cNvPr id="135" name="Rounded Rectangle 134"/>
            <p:cNvSpPr/>
            <p:nvPr/>
          </p:nvSpPr>
          <p:spPr>
            <a:xfrm>
              <a:off x="6534317" y="2404562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9</a:t>
              </a: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6917338" y="2404562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11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534317" y="2049572"/>
            <a:ext cx="729564" cy="309038"/>
            <a:chOff x="6534317" y="2049572"/>
            <a:chExt cx="729564" cy="309038"/>
          </a:xfrm>
        </p:grpSpPr>
        <p:sp>
          <p:nvSpPr>
            <p:cNvPr id="137" name="Rounded Rectangle 136"/>
            <p:cNvSpPr/>
            <p:nvPr/>
          </p:nvSpPr>
          <p:spPr>
            <a:xfrm>
              <a:off x="6534317" y="2049573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17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6917338" y="2049572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534317" y="1692969"/>
            <a:ext cx="729564" cy="309037"/>
            <a:chOff x="6534317" y="1692969"/>
            <a:chExt cx="729564" cy="309037"/>
          </a:xfrm>
        </p:grpSpPr>
        <p:sp>
          <p:nvSpPr>
            <p:cNvPr id="139" name="Rounded Rectangle 138"/>
            <p:cNvSpPr/>
            <p:nvPr/>
          </p:nvSpPr>
          <p:spPr>
            <a:xfrm>
              <a:off x="6534317" y="1692969"/>
              <a:ext cx="346543" cy="309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25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6917338" y="1692969"/>
              <a:ext cx="346543" cy="3090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27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534317" y="1339442"/>
            <a:ext cx="729564" cy="309038"/>
            <a:chOff x="6534317" y="1339442"/>
            <a:chExt cx="729564" cy="309038"/>
          </a:xfrm>
        </p:grpSpPr>
        <p:sp>
          <p:nvSpPr>
            <p:cNvPr id="141" name="Rounded Rectangle 140"/>
            <p:cNvSpPr/>
            <p:nvPr/>
          </p:nvSpPr>
          <p:spPr>
            <a:xfrm>
              <a:off x="6534317" y="1339443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29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917338" y="1339442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31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534317" y="982838"/>
            <a:ext cx="729563" cy="309037"/>
            <a:chOff x="6534317" y="982838"/>
            <a:chExt cx="729563" cy="309037"/>
          </a:xfrm>
        </p:grpSpPr>
        <p:sp>
          <p:nvSpPr>
            <p:cNvPr id="143" name="Rounded Rectangle 142"/>
            <p:cNvSpPr/>
            <p:nvPr/>
          </p:nvSpPr>
          <p:spPr>
            <a:xfrm>
              <a:off x="6534317" y="982838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21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917337" y="982838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23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527923" y="628007"/>
            <a:ext cx="729564" cy="309038"/>
            <a:chOff x="6527923" y="628007"/>
            <a:chExt cx="729564" cy="309038"/>
          </a:xfrm>
        </p:grpSpPr>
        <p:sp>
          <p:nvSpPr>
            <p:cNvPr id="145" name="Rounded Rectangle 144"/>
            <p:cNvSpPr/>
            <p:nvPr/>
          </p:nvSpPr>
          <p:spPr>
            <a:xfrm>
              <a:off x="6527923" y="628008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13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6910944" y="628007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15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527923" y="266545"/>
            <a:ext cx="729563" cy="309037"/>
            <a:chOff x="6527923" y="266545"/>
            <a:chExt cx="729563" cy="309037"/>
          </a:xfrm>
        </p:grpSpPr>
        <p:sp>
          <p:nvSpPr>
            <p:cNvPr id="147" name="Rounded Rectangle 146"/>
            <p:cNvSpPr/>
            <p:nvPr/>
          </p:nvSpPr>
          <p:spPr>
            <a:xfrm>
              <a:off x="6527923" y="266545"/>
              <a:ext cx="346543" cy="30903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5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6910943" y="266545"/>
              <a:ext cx="346543" cy="3090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7</a:t>
              </a: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7664308" y="2714969"/>
            <a:ext cx="2916233" cy="1166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Data movement energy is restored to baseline levels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658968" y="765168"/>
            <a:ext cx="2916233" cy="1166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Correlated bits sent in successive cycles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658969" y="4657567"/>
            <a:ext cx="2916233" cy="1166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Is there a better order ?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56443" y="1673858"/>
            <a:ext cx="1544259" cy="34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Datapath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1" name="Up-Down Arrow 160"/>
          <p:cNvSpPr/>
          <p:nvPr/>
        </p:nvSpPr>
        <p:spPr>
          <a:xfrm>
            <a:off x="685998" y="2051837"/>
            <a:ext cx="722870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Up-Down Arrow 161"/>
          <p:cNvSpPr/>
          <p:nvPr/>
        </p:nvSpPr>
        <p:spPr>
          <a:xfrm>
            <a:off x="881289" y="4067425"/>
            <a:ext cx="312005" cy="1396314"/>
          </a:xfrm>
          <a:prstGeom prst="upDownArrow">
            <a:avLst>
              <a:gd name="adj1" fmla="val 59137"/>
              <a:gd name="adj2" fmla="val 195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8" grpId="0" animBg="1"/>
      <p:bldP spid="1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sz="4400" b="1" kern="0" dirty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86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source CUDA benchmarks (</a:t>
            </a:r>
            <a:r>
              <a:rPr lang="en-US" sz="2400" dirty="0" err="1"/>
              <a:t>Lonestar</a:t>
            </a:r>
            <a:r>
              <a:rPr lang="en-US" sz="2400" dirty="0"/>
              <a:t>, </a:t>
            </a:r>
            <a:r>
              <a:rPr lang="en-US" sz="2400" dirty="0" err="1"/>
              <a:t>Rodinia</a:t>
            </a:r>
            <a:r>
              <a:rPr lang="en-US" sz="2400" dirty="0"/>
              <a:t>), HPC applications, STREAM and GUPS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Games and rendering 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In-house performance simulator – modeling a NVIDIA Pascal GPU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60 SMs, 6MB LLC, 1TB/s Bandwidth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HBM energy model based on device characteristics, wire capacitances and floorplan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DRAM Energy Consumption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35% reduction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38085"/>
              </p:ext>
            </p:extLst>
          </p:nvPr>
        </p:nvGraphicFramePr>
        <p:xfrm>
          <a:off x="30715" y="1518943"/>
          <a:ext cx="7757262" cy="462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8201025" y="1708796"/>
            <a:ext cx="2536031" cy="37275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Higher benefits for applications with lower locality.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Mitigating data movement energy important for applications with good locality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879603"/>
              </p:ext>
            </p:extLst>
          </p:nvPr>
        </p:nvGraphicFramePr>
        <p:xfrm>
          <a:off x="30715" y="1414813"/>
          <a:ext cx="7754112" cy="472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7354043" y="3196611"/>
            <a:ext cx="291090" cy="2117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426758"/>
            <a:ext cx="1606163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HBM2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Subchannels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5400000">
            <a:off x="3094428" y="2967206"/>
            <a:ext cx="887807" cy="143123"/>
          </a:xfrm>
          <a:prstGeom prst="bentConnector3">
            <a:avLst>
              <a:gd name="adj1" fmla="val -154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3049327" y="3327621"/>
            <a:ext cx="1049572" cy="71562"/>
          </a:xfrm>
          <a:prstGeom prst="bentConnector3">
            <a:avLst>
              <a:gd name="adj1" fmla="val 0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10" grpId="1">
        <p:bldAsOne/>
      </p:bldGraphic>
      <p:bldP spid="3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556111"/>
              </p:ext>
            </p:extLst>
          </p:nvPr>
        </p:nvGraphicFramePr>
        <p:xfrm>
          <a:off x="2446473" y="2316620"/>
          <a:ext cx="8199756" cy="354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Energy-efficient DRAM for GPU bandwidth scaling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8346" y="1975617"/>
            <a:ext cx="9710619" cy="36523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Bandwidth = DRAM Power / Energy-per-bit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61056"/>
              </p:ext>
            </p:extLst>
          </p:nvPr>
        </p:nvGraphicFramePr>
        <p:xfrm>
          <a:off x="10357" y="2316620"/>
          <a:ext cx="2436117" cy="354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526019" y="4331883"/>
            <a:ext cx="587396" cy="1017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6019" y="5465960"/>
            <a:ext cx="635841" cy="41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66279" y="2692430"/>
            <a:ext cx="461140" cy="287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16087" y="4501892"/>
            <a:ext cx="635841" cy="41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7662758" y="3486552"/>
            <a:ext cx="419915" cy="40535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16087" y="3489887"/>
            <a:ext cx="635841" cy="41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399186" y="2886346"/>
            <a:ext cx="420624" cy="420624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327266" y="2876608"/>
            <a:ext cx="635841" cy="41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01534" y="2350299"/>
            <a:ext cx="985241" cy="41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83983" y="5451998"/>
            <a:ext cx="977467" cy="330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31500" y="5435887"/>
            <a:ext cx="977467" cy="330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20494" y="5349229"/>
            <a:ext cx="1225079" cy="4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20494" y="4274686"/>
            <a:ext cx="1026695" cy="4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/>
          <p:cNvSpPr/>
          <p:nvPr/>
        </p:nvSpPr>
        <p:spPr>
          <a:xfrm>
            <a:off x="498346" y="1605634"/>
            <a:ext cx="9710619" cy="40276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GPU Performance = Bandwidth</a:t>
            </a:r>
          </a:p>
        </p:txBody>
      </p:sp>
    </p:spTree>
    <p:extLst>
      <p:ext uri="{BB962C8B-B14F-4D97-AF65-F5344CB8AC3E}">
        <p14:creationId xmlns:p14="http://schemas.microsoft.com/office/powerpoint/2010/main" val="21055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0" grpId="0" animBg="1"/>
      <p:bldGraphic spid="15" grpId="0">
        <p:bldAsOne/>
      </p:bldGraphic>
      <p:bldP spid="3" grpId="0" animBg="1"/>
      <p:bldP spid="11" grpId="0" animBg="1"/>
      <p:bldP spid="21" grpId="0" animBg="1"/>
      <p:bldP spid="6" grpId="0" animBg="1"/>
      <p:bldP spid="20" grpId="0" animBg="1"/>
      <p:bldP spid="23" grpId="0" animBg="1"/>
      <p:bldP spid="22" grpId="0" animBg="1"/>
      <p:bldP spid="24" grpId="0" animBg="1"/>
      <p:bldP spid="8" grpId="0" animBg="1"/>
      <p:bldP spid="26" grpId="0" animBg="1"/>
      <p:bldP spid="5" grpId="0" animBg="1"/>
      <p:bldP spid="27" grpId="0" animBg="1"/>
      <p:bldP spid="25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GPU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13% improvement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858389"/>
              </p:ext>
            </p:extLst>
          </p:nvPr>
        </p:nvGraphicFramePr>
        <p:xfrm>
          <a:off x="-1" y="1710236"/>
          <a:ext cx="7465219" cy="44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28625" y="3471860"/>
            <a:ext cx="3000375" cy="13930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3321844"/>
            <a:ext cx="2143125" cy="1543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72125" y="2293144"/>
            <a:ext cx="1643063" cy="2570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43838" y="1774263"/>
            <a:ext cx="2936081" cy="35452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21519" y="2438869"/>
            <a:ext cx="1874044" cy="68818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Low memory intensity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0536" y="2391713"/>
            <a:ext cx="1852279" cy="784875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High Locality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30535" y="2391713"/>
            <a:ext cx="1852279" cy="784875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Low Locality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5990" y="1969678"/>
            <a:ext cx="2771775" cy="18374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High-locality applications can utilize the entire bandwidth.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Small benefits from increased read-write parallelism.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3844" y="4067987"/>
            <a:ext cx="2771775" cy="10895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Low-locality applications benefit from overlapped activates and </a:t>
            </a:r>
            <a:r>
              <a:rPr lang="en-US" dirty="0" err="1">
                <a:solidFill>
                  <a:schemeClr val="bg1"/>
                </a:solidFill>
              </a:rPr>
              <a:t>tFAW</a:t>
            </a:r>
            <a:r>
              <a:rPr lang="en-US" dirty="0">
                <a:solidFill>
                  <a:schemeClr val="bg1"/>
                </a:solidFill>
              </a:rPr>
              <a:t> relaxation.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74128" y="3127051"/>
            <a:ext cx="291090" cy="17367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9" grpId="0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938579"/>
            <a:ext cx="9948672" cy="3718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Energy-efficient DRAM a key requirement for continuous performance scaling of GPUs.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GPU-specific DRAMs push envelopes of existing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Co-designing the memory controller and DRAM for energy-efficiency and performance at low area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 improvements require reducing </a:t>
            </a:r>
            <a:r>
              <a:rPr lang="en-US" dirty="0" err="1"/>
              <a:t>datapath</a:t>
            </a:r>
            <a:r>
              <a:rPr lang="en-US" dirty="0"/>
              <a:t>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3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964581"/>
            <a:ext cx="9948672" cy="1001864"/>
          </a:xfrm>
        </p:spPr>
        <p:txBody>
          <a:bodyPr/>
          <a:lstStyle/>
          <a:p>
            <a:pPr algn="ctr"/>
            <a:r>
              <a:rPr lang="en-US" sz="4000" b="1" dirty="0"/>
              <a:t>Thanks !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sz="4400" b="1" kern="0" dirty="0">
                <a:solidFill>
                  <a:schemeClr val="tx1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251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Graphics applications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Bytes-per-activate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467874"/>
              </p:ext>
            </p:extLst>
          </p:nvPr>
        </p:nvGraphicFramePr>
        <p:xfrm>
          <a:off x="516750" y="1708796"/>
          <a:ext cx="9957702" cy="411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4000" y="2939143"/>
            <a:ext cx="5131422" cy="49348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Average Bytes-per-Activate = 586 (28% of row)</a:t>
            </a:r>
          </a:p>
        </p:txBody>
      </p:sp>
    </p:spTree>
    <p:extLst>
      <p:ext uri="{BB962C8B-B14F-4D97-AF65-F5344CB8AC3E}">
        <p14:creationId xmlns:p14="http://schemas.microsoft.com/office/powerpoint/2010/main" val="16065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Graphics applications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78797"/>
              </p:ext>
            </p:extLst>
          </p:nvPr>
        </p:nvGraphicFramePr>
        <p:xfrm>
          <a:off x="444179" y="1875863"/>
          <a:ext cx="9957702" cy="404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Energy-per-bit</a:t>
            </a:r>
          </a:p>
        </p:txBody>
      </p:sp>
    </p:spTree>
    <p:extLst>
      <p:ext uri="{BB962C8B-B14F-4D97-AF65-F5344CB8AC3E}">
        <p14:creationId xmlns:p14="http://schemas.microsoft.com/office/powerpoint/2010/main" val="5318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Local </a:t>
            </a:r>
            <a:r>
              <a:rPr lang="en-US" b="1" dirty="0" err="1"/>
              <a:t>Wordline</a:t>
            </a:r>
            <a:r>
              <a:rPr lang="en-US" b="1" dirty="0"/>
              <a:t> Driver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72031" y="1619196"/>
            <a:ext cx="640081" cy="3611838"/>
            <a:chOff x="1828840" y="617247"/>
            <a:chExt cx="640081" cy="3611838"/>
          </a:xfrm>
        </p:grpSpPr>
        <p:sp>
          <p:nvSpPr>
            <p:cNvPr id="6" name="Rectangle 5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11719" y="983003"/>
              <a:ext cx="0" cy="3246082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20279" y="800125"/>
              <a:ext cx="1" cy="2697448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29591" y="1619196"/>
            <a:ext cx="640081" cy="3611838"/>
            <a:chOff x="1828840" y="617247"/>
            <a:chExt cx="640081" cy="3611838"/>
          </a:xfrm>
        </p:grpSpPr>
        <p:sp>
          <p:nvSpPr>
            <p:cNvPr id="58" name="Rectangle 57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011719" y="983003"/>
              <a:ext cx="0" cy="3246082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0279" y="800125"/>
              <a:ext cx="1" cy="2697448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3900807" y="1619192"/>
            <a:ext cx="640081" cy="3977598"/>
            <a:chOff x="3657616" y="617243"/>
            <a:chExt cx="640081" cy="3977598"/>
          </a:xfrm>
        </p:grpSpPr>
        <p:sp>
          <p:nvSpPr>
            <p:cNvPr id="110" name="Rectangle 109"/>
            <p:cNvSpPr/>
            <p:nvPr/>
          </p:nvSpPr>
          <p:spPr>
            <a:xfrm>
              <a:off x="3657616" y="617243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4023385" y="89156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40498" y="891564"/>
              <a:ext cx="0" cy="3703277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749058" y="708686"/>
              <a:ext cx="2" cy="3154643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393194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3840498" y="89156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4023386" y="70868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931947" y="70868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749060" y="70868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206262" y="89156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206262" y="70868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4023384" y="125732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3931945" y="1257324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3840497" y="125732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023385" y="107444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3931946" y="1074443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3749059" y="107444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206261" y="125732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206261" y="107444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023384" y="162307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3931945" y="1623080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840497" y="162307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4023385" y="144019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931946" y="1440199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3749059" y="144019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06261" y="162307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206261" y="144019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023384" y="198883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393194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3840497" y="198883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023385" y="180595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3931946" y="180595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3749059" y="180595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206261" y="198883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206261" y="180595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4023384" y="235458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393194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840497" y="235458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4023385" y="217170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3931946" y="217170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3749059" y="217170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206261" y="235458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206261" y="217170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4023384" y="308610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393194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3840497" y="308610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4023385" y="290321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3931946" y="290322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3749059" y="290321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206261" y="308610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206261" y="290321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558371" y="1619196"/>
            <a:ext cx="640081" cy="3977594"/>
            <a:chOff x="3657616" y="617243"/>
            <a:chExt cx="640081" cy="3977594"/>
          </a:xfrm>
        </p:grpSpPr>
        <p:sp>
          <p:nvSpPr>
            <p:cNvPr id="162" name="Rectangle 161"/>
            <p:cNvSpPr/>
            <p:nvPr/>
          </p:nvSpPr>
          <p:spPr>
            <a:xfrm>
              <a:off x="3657616" y="617243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H="1">
              <a:off x="4023385" y="89156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40498" y="891564"/>
              <a:ext cx="0" cy="3703273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749058" y="708686"/>
              <a:ext cx="0" cy="31546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393194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3840498" y="89156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4023386" y="70868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3931947" y="70868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3749060" y="70868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206262" y="89156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206262" y="70868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4023384" y="125732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3931945" y="1257324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3840497" y="125732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4023385" y="107444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>
              <a:off x="3931946" y="1074443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749059" y="107444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206261" y="125732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206261" y="107444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4023384" y="162307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3931945" y="1623080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3840497" y="162307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023385" y="144019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/>
            <p:cNvSpPr/>
            <p:nvPr/>
          </p:nvSpPr>
          <p:spPr>
            <a:xfrm>
              <a:off x="3931946" y="1440199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3749059" y="144019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4206261" y="162307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206261" y="144019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4023384" y="198883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393194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3840497" y="198883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023385" y="180595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931946" y="180595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749059" y="180595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206261" y="198883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4206261" y="180595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4023384" y="235458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393194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3840497" y="235458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4023385" y="217170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>
            <a:xfrm>
              <a:off x="3931946" y="217170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3749059" y="217170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206261" y="235458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4206261" y="217170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4023384" y="308610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393194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3840497" y="308610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4023385" y="290321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3931946" y="290322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3749059" y="290321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206261" y="308610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4206261" y="290321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9387143" y="1619196"/>
            <a:ext cx="640081" cy="3611838"/>
            <a:chOff x="1828840" y="617247"/>
            <a:chExt cx="640081" cy="3611838"/>
          </a:xfrm>
        </p:grpSpPr>
        <p:sp>
          <p:nvSpPr>
            <p:cNvPr id="214" name="Rectangle 213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2011717" y="983003"/>
              <a:ext cx="2" cy="3246082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920279" y="800125"/>
              <a:ext cx="1" cy="2697448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tangle 217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Rectangle 236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4" name="Straight Connector 253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Freeform 264"/>
          <p:cNvSpPr/>
          <p:nvPr/>
        </p:nvSpPr>
        <p:spPr>
          <a:xfrm>
            <a:off x="7398383" y="1253437"/>
            <a:ext cx="830580" cy="403839"/>
          </a:xfrm>
          <a:custGeom>
            <a:avLst/>
            <a:gdLst>
              <a:gd name="connsiteX0" fmla="*/ 0 w 830580"/>
              <a:gd name="connsiteY0" fmla="*/ 548640 h 548640"/>
              <a:gd name="connsiteX1" fmla="*/ 373380 w 830580"/>
              <a:gd name="connsiteY1" fmla="*/ 137160 h 548640"/>
              <a:gd name="connsiteX2" fmla="*/ 830580 w 830580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580" h="548640">
                <a:moveTo>
                  <a:pt x="0" y="548640"/>
                </a:moveTo>
                <a:cubicBezTo>
                  <a:pt x="117475" y="388620"/>
                  <a:pt x="234950" y="228600"/>
                  <a:pt x="373380" y="137160"/>
                </a:cubicBezTo>
                <a:cubicBezTo>
                  <a:pt x="511810" y="45720"/>
                  <a:pt x="756920" y="22860"/>
                  <a:pt x="830580" y="0"/>
                </a:cubicBezTo>
              </a:path>
            </a:pathLst>
          </a:custGeom>
          <a:noFill/>
          <a:ln w="25400" cap="rnd">
            <a:solidFill>
              <a:srgbClr val="C00000"/>
            </a:solidFill>
            <a:headEnd type="arrow" w="lg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10187213" y="979123"/>
            <a:ext cx="1028718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LWD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67" name="Freeform 266"/>
          <p:cNvSpPr/>
          <p:nvPr/>
        </p:nvSpPr>
        <p:spPr>
          <a:xfrm>
            <a:off x="9661468" y="1257289"/>
            <a:ext cx="525745" cy="403839"/>
          </a:xfrm>
          <a:custGeom>
            <a:avLst/>
            <a:gdLst>
              <a:gd name="connsiteX0" fmla="*/ 0 w 830580"/>
              <a:gd name="connsiteY0" fmla="*/ 548640 h 548640"/>
              <a:gd name="connsiteX1" fmla="*/ 373380 w 830580"/>
              <a:gd name="connsiteY1" fmla="*/ 137160 h 548640"/>
              <a:gd name="connsiteX2" fmla="*/ 830580 w 830580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580" h="548640">
                <a:moveTo>
                  <a:pt x="0" y="548640"/>
                </a:moveTo>
                <a:cubicBezTo>
                  <a:pt x="117475" y="388620"/>
                  <a:pt x="234950" y="228600"/>
                  <a:pt x="373380" y="137160"/>
                </a:cubicBezTo>
                <a:cubicBezTo>
                  <a:pt x="511810" y="45720"/>
                  <a:pt x="756920" y="22860"/>
                  <a:pt x="830580" y="0"/>
                </a:cubicBezTo>
              </a:path>
            </a:pathLst>
          </a:custGeom>
          <a:noFill/>
          <a:ln w="25400" cap="rnd">
            <a:solidFill>
              <a:srgbClr val="C00000"/>
            </a:solidFill>
            <a:headEnd type="arrow" w="lg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>
            <a:off x="2346347" y="1710635"/>
            <a:ext cx="1463029" cy="2377416"/>
            <a:chOff x="2103156" y="708686"/>
            <a:chExt cx="1463029" cy="2377416"/>
          </a:xfrm>
        </p:grpSpPr>
        <p:cxnSp>
          <p:nvCxnSpPr>
            <p:cNvPr id="269" name="Straight Connector 268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2803543" y="1802072"/>
            <a:ext cx="2834609" cy="2377416"/>
            <a:chOff x="2103156" y="708686"/>
            <a:chExt cx="1463029" cy="2377416"/>
          </a:xfrm>
        </p:grpSpPr>
        <p:cxnSp>
          <p:nvCxnSpPr>
            <p:cNvPr id="282" name="Straight Connector 281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4632323" y="1710635"/>
            <a:ext cx="2834609" cy="2377416"/>
            <a:chOff x="2103156" y="708686"/>
            <a:chExt cx="1463029" cy="2377416"/>
          </a:xfrm>
        </p:grpSpPr>
        <p:cxnSp>
          <p:nvCxnSpPr>
            <p:cNvPr id="295" name="Straight Connector 294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6461103" y="1802074"/>
            <a:ext cx="2834609" cy="2377416"/>
            <a:chOff x="2103156" y="708686"/>
            <a:chExt cx="1463029" cy="2377416"/>
          </a:xfrm>
        </p:grpSpPr>
        <p:cxnSp>
          <p:nvCxnSpPr>
            <p:cNvPr id="308" name="Straight Connector 307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/>
          <p:cNvGrpSpPr/>
          <p:nvPr/>
        </p:nvGrpSpPr>
        <p:grpSpPr>
          <a:xfrm>
            <a:off x="8381317" y="1710635"/>
            <a:ext cx="1463029" cy="2377416"/>
            <a:chOff x="2103156" y="708686"/>
            <a:chExt cx="1463029" cy="2377416"/>
          </a:xfrm>
        </p:grpSpPr>
        <p:cxnSp>
          <p:nvCxnSpPr>
            <p:cNvPr id="321" name="Straight Connector 320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" name="Rectangle 332"/>
          <p:cNvSpPr/>
          <p:nvPr/>
        </p:nvSpPr>
        <p:spPr>
          <a:xfrm>
            <a:off x="1797714" y="1710635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4" name="Rectangle 333"/>
          <p:cNvSpPr/>
          <p:nvPr/>
        </p:nvSpPr>
        <p:spPr>
          <a:xfrm>
            <a:off x="1797714" y="2076387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5" name="Rectangle 334"/>
          <p:cNvSpPr/>
          <p:nvPr/>
        </p:nvSpPr>
        <p:spPr>
          <a:xfrm>
            <a:off x="1797714" y="2442143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6" name="Rectangle 335"/>
          <p:cNvSpPr/>
          <p:nvPr/>
        </p:nvSpPr>
        <p:spPr>
          <a:xfrm>
            <a:off x="1797714" y="2807899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7" name="Rectangle 336"/>
          <p:cNvSpPr/>
          <p:nvPr/>
        </p:nvSpPr>
        <p:spPr>
          <a:xfrm>
            <a:off x="1797714" y="3173659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8" name="Rectangle 337"/>
          <p:cNvSpPr/>
          <p:nvPr/>
        </p:nvSpPr>
        <p:spPr>
          <a:xfrm>
            <a:off x="1797714" y="3905167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9" name="Rectangle 338"/>
          <p:cNvSpPr/>
          <p:nvPr/>
        </p:nvSpPr>
        <p:spPr>
          <a:xfrm>
            <a:off x="1797714" y="4362362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0" name="Rectangle 339"/>
          <p:cNvSpPr/>
          <p:nvPr/>
        </p:nvSpPr>
        <p:spPr>
          <a:xfrm>
            <a:off x="1797714" y="4728118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1" name="Rectangle 340"/>
          <p:cNvSpPr/>
          <p:nvPr/>
        </p:nvSpPr>
        <p:spPr>
          <a:xfrm>
            <a:off x="1797714" y="5093874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2" name="Rectangle 341"/>
          <p:cNvSpPr/>
          <p:nvPr/>
        </p:nvSpPr>
        <p:spPr>
          <a:xfrm>
            <a:off x="1797714" y="5459630"/>
            <a:ext cx="8320949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3" name="TextBox 342"/>
          <p:cNvSpPr txBox="1"/>
          <p:nvPr/>
        </p:nvSpPr>
        <p:spPr>
          <a:xfrm>
            <a:off x="8175555" y="979120"/>
            <a:ext cx="1028718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LWL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4" name="Straight Connector 343"/>
          <p:cNvCxnSpPr/>
          <p:nvPr/>
        </p:nvCxnSpPr>
        <p:spPr>
          <a:xfrm>
            <a:off x="2163470" y="4545244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2254909" y="5276756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4083689" y="5642512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3992250" y="4911000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5821030" y="4545244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5912469" y="5276756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7741249" y="5642512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7649810" y="4911000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9478590" y="4545244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9570029" y="5276756"/>
            <a:ext cx="30480" cy="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243191" y="1619199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MWL[0]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43191" y="1984955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MWL[1]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243191" y="2350708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MWL[2]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243191" y="2716464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MWL[3]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243191" y="3813732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MWL[127]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243251" y="4270930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[0]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43251" y="4636686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[1]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43251" y="5002442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[2]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243251" y="5368198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[3]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2712112" y="1253440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0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4540884" y="1253440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1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6369664" y="1253443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2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8198445" y="1253440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3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2346348" y="3539414"/>
            <a:ext cx="91583" cy="274318"/>
            <a:chOff x="1280206" y="2441969"/>
            <a:chExt cx="91583" cy="274318"/>
          </a:xfrm>
        </p:grpSpPr>
        <p:sp>
          <p:nvSpPr>
            <p:cNvPr id="368" name="Oval 367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74984" y="3539415"/>
            <a:ext cx="91583" cy="274318"/>
            <a:chOff x="1280206" y="2441969"/>
            <a:chExt cx="91583" cy="274318"/>
          </a:xfrm>
        </p:grpSpPr>
        <p:sp>
          <p:nvSpPr>
            <p:cNvPr id="372" name="Oval 371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6003908" y="3539415"/>
            <a:ext cx="91583" cy="274318"/>
            <a:chOff x="1280206" y="2441969"/>
            <a:chExt cx="91583" cy="274318"/>
          </a:xfrm>
        </p:grpSpPr>
        <p:sp>
          <p:nvSpPr>
            <p:cNvPr id="376" name="Oval 375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7832544" y="3539416"/>
            <a:ext cx="91583" cy="274318"/>
            <a:chOff x="1280206" y="2441969"/>
            <a:chExt cx="91583" cy="274318"/>
          </a:xfrm>
        </p:grpSpPr>
        <p:sp>
          <p:nvSpPr>
            <p:cNvPr id="380" name="Oval 379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9661468" y="3539415"/>
            <a:ext cx="91583" cy="274318"/>
            <a:chOff x="1280206" y="2441969"/>
            <a:chExt cx="91583" cy="274318"/>
          </a:xfrm>
        </p:grpSpPr>
        <p:sp>
          <p:nvSpPr>
            <p:cNvPr id="384" name="Oval 383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8838517" y="3539416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88" name="Oval 387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6918154" y="3539415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92" name="Oval 391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5089518" y="3539415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96" name="Oval 395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3260738" y="3539415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400" name="Oval 399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TextBox 402"/>
          <p:cNvSpPr txBox="1"/>
          <p:nvPr/>
        </p:nvSpPr>
        <p:spPr>
          <a:xfrm>
            <a:off x="243251" y="3082220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MWL[4]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04" name="Group 403"/>
          <p:cNvGrpSpPr/>
          <p:nvPr/>
        </p:nvGrpSpPr>
        <p:grpSpPr>
          <a:xfrm>
            <a:off x="1157641" y="3539415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405" name="Oval 404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297" y="3389438"/>
            <a:ext cx="822957" cy="336736"/>
          </a:xfrm>
          <a:prstGeom prst="rect">
            <a:avLst/>
          </a:prstGeom>
          <a:solidFill>
            <a:schemeClr val="tx2"/>
          </a:solidFill>
          <a:ln w="508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2081" y="3406137"/>
            <a:ext cx="1569705" cy="336736"/>
          </a:xfrm>
          <a:prstGeom prst="rect">
            <a:avLst/>
          </a:prstGeom>
          <a:solidFill>
            <a:schemeClr val="tx2"/>
          </a:solidFill>
          <a:ln w="508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369" y="3397789"/>
            <a:ext cx="822957" cy="336736"/>
          </a:xfrm>
          <a:prstGeom prst="rect">
            <a:avLst/>
          </a:prstGeom>
          <a:solidFill>
            <a:schemeClr val="tx2"/>
          </a:solidFill>
          <a:ln w="508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01149" y="3397789"/>
            <a:ext cx="822957" cy="336736"/>
          </a:xfrm>
          <a:prstGeom prst="rect">
            <a:avLst/>
          </a:prstGeom>
          <a:solidFill>
            <a:schemeClr val="tx2"/>
          </a:solidFill>
          <a:ln w="508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4523" y="3397786"/>
            <a:ext cx="822957" cy="336736"/>
          </a:xfrm>
          <a:prstGeom prst="rect">
            <a:avLst/>
          </a:prstGeom>
          <a:solidFill>
            <a:schemeClr val="tx2"/>
          </a:solidFill>
          <a:ln w="508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40" y="617247"/>
            <a:ext cx="640081" cy="2651735"/>
            <a:chOff x="1828840" y="617247"/>
            <a:chExt cx="640081" cy="2651735"/>
          </a:xfrm>
        </p:grpSpPr>
        <p:sp>
          <p:nvSpPr>
            <p:cNvPr id="11" name="Rectangle 10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011717" y="983003"/>
              <a:ext cx="2" cy="228597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20279" y="800125"/>
              <a:ext cx="1" cy="2468853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86400" y="617247"/>
            <a:ext cx="640081" cy="2651735"/>
            <a:chOff x="1828840" y="617247"/>
            <a:chExt cx="640081" cy="2651735"/>
          </a:xfrm>
        </p:grpSpPr>
        <p:sp>
          <p:nvSpPr>
            <p:cNvPr id="63" name="Rectangle 62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11719" y="983003"/>
              <a:ext cx="0" cy="228597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920279" y="800125"/>
              <a:ext cx="1" cy="2468853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3657616" y="617243"/>
            <a:ext cx="640081" cy="2651735"/>
            <a:chOff x="3657616" y="617243"/>
            <a:chExt cx="640081" cy="2651735"/>
          </a:xfrm>
        </p:grpSpPr>
        <p:sp>
          <p:nvSpPr>
            <p:cNvPr id="115" name="Rectangle 114"/>
            <p:cNvSpPr/>
            <p:nvPr/>
          </p:nvSpPr>
          <p:spPr>
            <a:xfrm>
              <a:off x="3657616" y="617243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>
              <a:off x="4023385" y="89156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840498" y="891564"/>
              <a:ext cx="0" cy="2377414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749058" y="708686"/>
              <a:ext cx="0" cy="2560292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393194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840498" y="89156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4023386" y="70868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3931947" y="70868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3749060" y="70868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206262" y="89156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206262" y="70868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4023384" y="125732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931945" y="1257324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3840497" y="125732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023385" y="107444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3931946" y="1074443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749059" y="107444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206261" y="125732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206261" y="107444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4023384" y="162307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3931945" y="1623080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3840497" y="162307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023385" y="144019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3931946" y="1440199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3749059" y="144019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206261" y="162307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206261" y="144019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4023384" y="198883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393194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3840497" y="198883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4023385" y="180595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3931946" y="180595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749059" y="180595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206261" y="198883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206261" y="180595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4023384" y="235458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393194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3840497" y="235458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4023385" y="217170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3931946" y="217170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3749059" y="217170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06261" y="235458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206261" y="217170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023384" y="308610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393194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840497" y="308610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4023385" y="290321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3931946" y="290322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3749059" y="290321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206261" y="308610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206261" y="290321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8046692" y="617247"/>
            <a:ext cx="640081" cy="2651735"/>
            <a:chOff x="3657616" y="617243"/>
            <a:chExt cx="640081" cy="2651735"/>
          </a:xfrm>
        </p:grpSpPr>
        <p:sp>
          <p:nvSpPr>
            <p:cNvPr id="167" name="Rectangle 166"/>
            <p:cNvSpPr/>
            <p:nvPr/>
          </p:nvSpPr>
          <p:spPr>
            <a:xfrm>
              <a:off x="3657616" y="617243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/>
            <p:nvPr/>
          </p:nvCxnSpPr>
          <p:spPr>
            <a:xfrm flipH="1">
              <a:off x="4023385" y="89156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840498" y="891564"/>
              <a:ext cx="0" cy="2377414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749058" y="708686"/>
              <a:ext cx="2" cy="2560288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393194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3840498" y="89156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4023386" y="70868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3931947" y="70868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3749060" y="70868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206262" y="89156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206262" y="70868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4023384" y="125732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3931945" y="1257324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3840497" y="125732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4023385" y="107444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3931946" y="1074443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3749059" y="107444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206261" y="125732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206261" y="107444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4023384" y="162307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3931945" y="1623080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3840497" y="162307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4023385" y="144019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3931946" y="1440199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3749059" y="144019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206261" y="162307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4206261" y="144019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4023384" y="198883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393194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3840497" y="198883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4023385" y="180595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3931946" y="180595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3749059" y="180595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4206261" y="198883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206261" y="180595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4023384" y="235458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393194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3840497" y="235458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4023385" y="217170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3931946" y="217170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3749059" y="217170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206261" y="235458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206261" y="217170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4023384" y="308610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tangle 210"/>
            <p:cNvSpPr/>
            <p:nvPr/>
          </p:nvSpPr>
          <p:spPr>
            <a:xfrm>
              <a:off x="393194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/>
            <p:cNvCxnSpPr/>
            <p:nvPr/>
          </p:nvCxnSpPr>
          <p:spPr>
            <a:xfrm>
              <a:off x="3840497" y="308610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>
              <a:off x="4023385" y="290321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/>
            <p:nvPr/>
          </p:nvSpPr>
          <p:spPr>
            <a:xfrm>
              <a:off x="3931946" y="290322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3749059" y="290321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4206261" y="308610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206261" y="290321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9875464" y="617247"/>
            <a:ext cx="640081" cy="2651735"/>
            <a:chOff x="1828840" y="617247"/>
            <a:chExt cx="640081" cy="2651735"/>
          </a:xfrm>
        </p:grpSpPr>
        <p:sp>
          <p:nvSpPr>
            <p:cNvPr id="219" name="Rectangle 218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2011717" y="983003"/>
              <a:ext cx="2" cy="228597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920279" y="800125"/>
              <a:ext cx="1" cy="2468857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Straight Connector 266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2103156" y="708686"/>
            <a:ext cx="1463029" cy="2377416"/>
            <a:chOff x="2103156" y="708686"/>
            <a:chExt cx="1463029" cy="2377416"/>
          </a:xfrm>
        </p:grpSpPr>
        <p:cxnSp>
          <p:nvCxnSpPr>
            <p:cNvPr id="271" name="Straight Connector 270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2560352" y="800123"/>
            <a:ext cx="2834609" cy="2377416"/>
            <a:chOff x="2103156" y="708686"/>
            <a:chExt cx="1463029" cy="2377416"/>
          </a:xfrm>
        </p:grpSpPr>
        <p:cxnSp>
          <p:nvCxnSpPr>
            <p:cNvPr id="284" name="Straight Connector 283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6949424" y="800125"/>
            <a:ext cx="2834609" cy="2377416"/>
            <a:chOff x="2103156" y="708686"/>
            <a:chExt cx="1463029" cy="2377416"/>
          </a:xfrm>
        </p:grpSpPr>
        <p:cxnSp>
          <p:nvCxnSpPr>
            <p:cNvPr id="297" name="Straight Connector 296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/>
          <p:cNvGrpSpPr/>
          <p:nvPr/>
        </p:nvGrpSpPr>
        <p:grpSpPr>
          <a:xfrm>
            <a:off x="8778204" y="708686"/>
            <a:ext cx="1554463" cy="2377416"/>
            <a:chOff x="2103156" y="708686"/>
            <a:chExt cx="1463029" cy="2377416"/>
          </a:xfrm>
        </p:grpSpPr>
        <p:cxnSp>
          <p:nvCxnSpPr>
            <p:cNvPr id="310" name="Straight Connector 309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Rectangle 321"/>
          <p:cNvSpPr/>
          <p:nvPr/>
        </p:nvSpPr>
        <p:spPr>
          <a:xfrm>
            <a:off x="1554523" y="4549120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3" name="Rectangle 322"/>
          <p:cNvSpPr/>
          <p:nvPr/>
        </p:nvSpPr>
        <p:spPr>
          <a:xfrm>
            <a:off x="1554523" y="4914876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4" name="Rectangle 323"/>
          <p:cNvSpPr/>
          <p:nvPr/>
        </p:nvSpPr>
        <p:spPr>
          <a:xfrm>
            <a:off x="1554523" y="5280632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5" name="Rectangle 324"/>
          <p:cNvSpPr/>
          <p:nvPr/>
        </p:nvSpPr>
        <p:spPr>
          <a:xfrm>
            <a:off x="1554523" y="5646388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6" name="TextBox 325"/>
          <p:cNvSpPr txBox="1"/>
          <p:nvPr/>
        </p:nvSpPr>
        <p:spPr>
          <a:xfrm>
            <a:off x="0" y="617250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MWL[0]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0" y="983006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MWL[1]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0" y="1348759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MWL[2]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0" y="1714515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MWL[3]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0" y="2811783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MWL[127]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60" y="4457688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[0]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60" y="4823444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[1]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60" y="5189200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[2]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60" y="5554956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LWLsel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[3]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468921" y="251491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0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4297693" y="251491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1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6857985" y="251494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2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8686766" y="251491"/>
            <a:ext cx="1188706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Mat 3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39" name="Group 338"/>
          <p:cNvGrpSpPr/>
          <p:nvPr/>
        </p:nvGrpSpPr>
        <p:grpSpPr>
          <a:xfrm>
            <a:off x="2103157" y="2537465"/>
            <a:ext cx="91583" cy="274318"/>
            <a:chOff x="1280206" y="2441969"/>
            <a:chExt cx="91583" cy="274318"/>
          </a:xfrm>
        </p:grpSpPr>
        <p:sp>
          <p:nvSpPr>
            <p:cNvPr id="340" name="Oval 339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3931793" y="2537466"/>
            <a:ext cx="91583" cy="274318"/>
            <a:chOff x="1280206" y="2441969"/>
            <a:chExt cx="91583" cy="274318"/>
          </a:xfrm>
        </p:grpSpPr>
        <p:sp>
          <p:nvSpPr>
            <p:cNvPr id="344" name="Oval 343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760717" y="2537466"/>
            <a:ext cx="91583" cy="274318"/>
            <a:chOff x="1280206" y="2441969"/>
            <a:chExt cx="91583" cy="274318"/>
          </a:xfrm>
        </p:grpSpPr>
        <p:sp>
          <p:nvSpPr>
            <p:cNvPr id="348" name="Oval 347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8320865" y="2537467"/>
            <a:ext cx="91583" cy="274318"/>
            <a:chOff x="1280206" y="2441969"/>
            <a:chExt cx="91583" cy="274318"/>
          </a:xfrm>
        </p:grpSpPr>
        <p:sp>
          <p:nvSpPr>
            <p:cNvPr id="352" name="Oval 351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10149789" y="2537466"/>
            <a:ext cx="91583" cy="274318"/>
            <a:chOff x="1280206" y="2441969"/>
            <a:chExt cx="91583" cy="274318"/>
          </a:xfrm>
        </p:grpSpPr>
        <p:sp>
          <p:nvSpPr>
            <p:cNvPr id="356" name="Oval 355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326838" y="2537467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60" name="Oval 359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7406475" y="2537466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64" name="Oval 363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4846327" y="2537466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68" name="Oval 367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3017547" y="2537466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72" name="Oval 371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TextBox 374"/>
          <p:cNvSpPr txBox="1"/>
          <p:nvPr/>
        </p:nvSpPr>
        <p:spPr>
          <a:xfrm>
            <a:off x="60" y="2080271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MWL[4]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76" name="Group 375"/>
          <p:cNvGrpSpPr/>
          <p:nvPr/>
        </p:nvGrpSpPr>
        <p:grpSpPr>
          <a:xfrm>
            <a:off x="914450" y="2537466"/>
            <a:ext cx="91583" cy="274318"/>
            <a:chOff x="1280206" y="2441969"/>
            <a:chExt cx="91583" cy="274318"/>
          </a:xfrm>
          <a:solidFill>
            <a:schemeClr val="bg1"/>
          </a:solidFill>
        </p:grpSpPr>
        <p:sp>
          <p:nvSpPr>
            <p:cNvPr id="377" name="Oval 376"/>
            <p:cNvSpPr/>
            <p:nvPr/>
          </p:nvSpPr>
          <p:spPr>
            <a:xfrm>
              <a:off x="1280349" y="2441969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1280206" y="2534162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1280349" y="2624847"/>
              <a:ext cx="9144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389132" y="708686"/>
            <a:ext cx="1554473" cy="2377416"/>
            <a:chOff x="2103156" y="708686"/>
            <a:chExt cx="1463029" cy="2377416"/>
          </a:xfrm>
        </p:grpSpPr>
        <p:cxnSp>
          <p:nvCxnSpPr>
            <p:cNvPr id="381" name="Straight Connector 380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392"/>
          <p:cNvGrpSpPr/>
          <p:nvPr/>
        </p:nvGrpSpPr>
        <p:grpSpPr>
          <a:xfrm>
            <a:off x="6217904" y="617247"/>
            <a:ext cx="640081" cy="2651735"/>
            <a:chOff x="1828840" y="617247"/>
            <a:chExt cx="640081" cy="2651735"/>
          </a:xfrm>
        </p:grpSpPr>
        <p:sp>
          <p:nvSpPr>
            <p:cNvPr id="394" name="Rectangle 393"/>
            <p:cNvSpPr/>
            <p:nvPr/>
          </p:nvSpPr>
          <p:spPr>
            <a:xfrm>
              <a:off x="1828840" y="617247"/>
              <a:ext cx="640081" cy="2651735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5" name="Straight Connector 394"/>
            <p:cNvCxnSpPr/>
            <p:nvPr/>
          </p:nvCxnSpPr>
          <p:spPr>
            <a:xfrm flipH="1">
              <a:off x="2194605" y="983003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2011717" y="983003"/>
              <a:ext cx="2" cy="228597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920279" y="800125"/>
              <a:ext cx="1" cy="2468853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Rectangle 397"/>
            <p:cNvSpPr/>
            <p:nvPr/>
          </p:nvSpPr>
          <p:spPr>
            <a:xfrm>
              <a:off x="2103166" y="891565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9" name="Straight Connector 398"/>
            <p:cNvCxnSpPr/>
            <p:nvPr/>
          </p:nvCxnSpPr>
          <p:spPr>
            <a:xfrm>
              <a:off x="2011718" y="983003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H="1">
              <a:off x="2194606" y="800122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>
              <a:off x="2103167" y="708686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/>
            <p:cNvCxnSpPr/>
            <p:nvPr/>
          </p:nvCxnSpPr>
          <p:spPr>
            <a:xfrm>
              <a:off x="1920280" y="800122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2377482" y="983003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2377482" y="800122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H="1">
              <a:off x="2194604" y="134875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Rectangle 405"/>
            <p:cNvSpPr/>
            <p:nvPr/>
          </p:nvSpPr>
          <p:spPr>
            <a:xfrm>
              <a:off x="2103165" y="125732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Connector 406"/>
            <p:cNvCxnSpPr/>
            <p:nvPr/>
          </p:nvCxnSpPr>
          <p:spPr>
            <a:xfrm>
              <a:off x="2011717" y="134875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H="1">
              <a:off x="2194605" y="116587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Rectangle 408"/>
            <p:cNvSpPr/>
            <p:nvPr/>
          </p:nvSpPr>
          <p:spPr>
            <a:xfrm>
              <a:off x="2103166" y="107444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/>
            <p:cNvCxnSpPr/>
            <p:nvPr/>
          </p:nvCxnSpPr>
          <p:spPr>
            <a:xfrm>
              <a:off x="1920279" y="116587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377481" y="134875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377481" y="116587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flipH="1">
              <a:off x="2194604" y="1714515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Rectangle 413"/>
            <p:cNvSpPr/>
            <p:nvPr/>
          </p:nvSpPr>
          <p:spPr>
            <a:xfrm>
              <a:off x="2103165" y="1623077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5" name="Straight Connector 414"/>
            <p:cNvCxnSpPr/>
            <p:nvPr/>
          </p:nvCxnSpPr>
          <p:spPr>
            <a:xfrm>
              <a:off x="2011717" y="1714515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flipH="1">
              <a:off x="2194605" y="1531634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Rectangle 416"/>
            <p:cNvSpPr/>
            <p:nvPr/>
          </p:nvSpPr>
          <p:spPr>
            <a:xfrm>
              <a:off x="2103166" y="1440198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8" name="Straight Connector 417"/>
            <p:cNvCxnSpPr/>
            <p:nvPr/>
          </p:nvCxnSpPr>
          <p:spPr>
            <a:xfrm>
              <a:off x="1920279" y="1531634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377481" y="1714515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2377481" y="1531634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2194604" y="2080271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Rectangle 421"/>
            <p:cNvSpPr/>
            <p:nvPr/>
          </p:nvSpPr>
          <p:spPr>
            <a:xfrm>
              <a:off x="2103165" y="1988833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Connector 422"/>
            <p:cNvCxnSpPr/>
            <p:nvPr/>
          </p:nvCxnSpPr>
          <p:spPr>
            <a:xfrm>
              <a:off x="2011717" y="2080271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>
              <a:off x="2194605" y="1897390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Rectangle 424"/>
            <p:cNvSpPr/>
            <p:nvPr/>
          </p:nvSpPr>
          <p:spPr>
            <a:xfrm>
              <a:off x="2103166" y="1805954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6" name="Straight Connector 425"/>
            <p:cNvCxnSpPr/>
            <p:nvPr/>
          </p:nvCxnSpPr>
          <p:spPr>
            <a:xfrm>
              <a:off x="1920279" y="1897390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2377481" y="2080271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2377481" y="1897390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>
              <a:off x="2194604" y="2446027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Rectangle 429"/>
            <p:cNvSpPr/>
            <p:nvPr/>
          </p:nvSpPr>
          <p:spPr>
            <a:xfrm>
              <a:off x="2103165" y="2354589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1" name="Straight Connector 430"/>
            <p:cNvCxnSpPr/>
            <p:nvPr/>
          </p:nvCxnSpPr>
          <p:spPr>
            <a:xfrm>
              <a:off x="2011717" y="2446027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flipH="1">
              <a:off x="2194605" y="2263146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Rectangle 432"/>
            <p:cNvSpPr/>
            <p:nvPr/>
          </p:nvSpPr>
          <p:spPr>
            <a:xfrm>
              <a:off x="2103166" y="2171710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4" name="Straight Connector 433"/>
            <p:cNvCxnSpPr/>
            <p:nvPr/>
          </p:nvCxnSpPr>
          <p:spPr>
            <a:xfrm>
              <a:off x="1920279" y="2263146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2377481" y="2446027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2377481" y="2263146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>
              <a:off x="2194604" y="3177539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Rectangle 437"/>
            <p:cNvSpPr/>
            <p:nvPr/>
          </p:nvSpPr>
          <p:spPr>
            <a:xfrm>
              <a:off x="2103165" y="3086101"/>
              <a:ext cx="182878" cy="91438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/>
            <p:cNvCxnSpPr/>
            <p:nvPr/>
          </p:nvCxnSpPr>
          <p:spPr>
            <a:xfrm>
              <a:off x="2011717" y="3177539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H="1">
              <a:off x="2194605" y="2994658"/>
              <a:ext cx="182878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Rectangle 440"/>
            <p:cNvSpPr/>
            <p:nvPr/>
          </p:nvSpPr>
          <p:spPr>
            <a:xfrm>
              <a:off x="2103166" y="2903222"/>
              <a:ext cx="182878" cy="91441"/>
            </a:xfrm>
            <a:prstGeom prst="rect">
              <a:avLst/>
            </a:prstGeom>
            <a:solidFill>
              <a:srgbClr val="C00000"/>
            </a:solidFill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2" name="Straight Connector 441"/>
            <p:cNvCxnSpPr/>
            <p:nvPr/>
          </p:nvCxnSpPr>
          <p:spPr>
            <a:xfrm>
              <a:off x="1920279" y="2994658"/>
              <a:ext cx="274317" cy="0"/>
            </a:xfrm>
            <a:prstGeom prst="line">
              <a:avLst/>
            </a:prstGeom>
            <a:ln w="25400" cap="rnd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2377481" y="3177539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2377481" y="2994658"/>
              <a:ext cx="30480" cy="0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oup 444"/>
          <p:cNvGrpSpPr/>
          <p:nvPr/>
        </p:nvGrpSpPr>
        <p:grpSpPr>
          <a:xfrm>
            <a:off x="6492224" y="708686"/>
            <a:ext cx="1463029" cy="2377416"/>
            <a:chOff x="2103156" y="708686"/>
            <a:chExt cx="1463029" cy="2377416"/>
          </a:xfrm>
        </p:grpSpPr>
        <p:cxnSp>
          <p:nvCxnSpPr>
            <p:cNvPr id="446" name="Straight Connector 445"/>
            <p:cNvCxnSpPr/>
            <p:nvPr/>
          </p:nvCxnSpPr>
          <p:spPr>
            <a:xfrm flipV="1">
              <a:off x="2103157" y="70868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2103157" y="89156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2103156" y="107444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2103156" y="125732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V="1">
              <a:off x="2103156" y="144019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2103156" y="1623076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V="1">
              <a:off x="2103156" y="1805954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V="1">
              <a:off x="2103156" y="198883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103156" y="217171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flipV="1">
              <a:off x="2103156" y="2354588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V="1">
              <a:off x="2103156" y="2903222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2103156" y="3086100"/>
              <a:ext cx="1463028" cy="2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Rectangle 457"/>
          <p:cNvSpPr/>
          <p:nvPr/>
        </p:nvSpPr>
        <p:spPr>
          <a:xfrm>
            <a:off x="1554523" y="3817608"/>
            <a:ext cx="9052461" cy="274321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9" name="Rectangle 458"/>
          <p:cNvSpPr/>
          <p:nvPr/>
        </p:nvSpPr>
        <p:spPr>
          <a:xfrm>
            <a:off x="1554523" y="4183364"/>
            <a:ext cx="9052461" cy="274321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0" name="TextBox 459"/>
          <p:cNvSpPr txBox="1"/>
          <p:nvPr/>
        </p:nvSpPr>
        <p:spPr>
          <a:xfrm>
            <a:off x="60" y="3726176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SS[0]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60" y="4091929"/>
            <a:ext cx="1554523" cy="365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SS[1]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462" name="Group 461"/>
          <p:cNvGrpSpPr/>
          <p:nvPr/>
        </p:nvGrpSpPr>
        <p:grpSpPr>
          <a:xfrm>
            <a:off x="1645962" y="3268978"/>
            <a:ext cx="274317" cy="1417302"/>
            <a:chOff x="1645962" y="3268978"/>
            <a:chExt cx="274317" cy="1417302"/>
          </a:xfrm>
        </p:grpSpPr>
        <p:grpSp>
          <p:nvGrpSpPr>
            <p:cNvPr id="463" name="Group 462"/>
            <p:cNvGrpSpPr/>
            <p:nvPr/>
          </p:nvGrpSpPr>
          <p:grpSpPr>
            <a:xfrm>
              <a:off x="1645962" y="3360417"/>
              <a:ext cx="274317" cy="1325863"/>
              <a:chOff x="5943595" y="3817612"/>
              <a:chExt cx="274317" cy="1325863"/>
            </a:xfrm>
          </p:grpSpPr>
          <p:grpSp>
            <p:nvGrpSpPr>
              <p:cNvPr id="465" name="Group 464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469" name="Arc 468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Arc 469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1" name="Straight Connector 470"/>
                <p:cNvCxnSpPr>
                  <a:stCxn id="470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>
                  <a:stCxn id="469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6" name="Straight Connector 465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H="1">
                <a:off x="6126463" y="4183370"/>
                <a:ext cx="10" cy="960105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4" name="Straight Connector 463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4" name="Group 473"/>
          <p:cNvGrpSpPr/>
          <p:nvPr/>
        </p:nvGrpSpPr>
        <p:grpSpPr>
          <a:xfrm>
            <a:off x="5303522" y="3268978"/>
            <a:ext cx="274317" cy="1417302"/>
            <a:chOff x="1645962" y="3268978"/>
            <a:chExt cx="274317" cy="1417302"/>
          </a:xfrm>
        </p:grpSpPr>
        <p:grpSp>
          <p:nvGrpSpPr>
            <p:cNvPr id="475" name="Group 474"/>
            <p:cNvGrpSpPr/>
            <p:nvPr/>
          </p:nvGrpSpPr>
          <p:grpSpPr>
            <a:xfrm>
              <a:off x="1645962" y="3360417"/>
              <a:ext cx="274317" cy="1325863"/>
              <a:chOff x="5943595" y="3817612"/>
              <a:chExt cx="274317" cy="1325863"/>
            </a:xfrm>
          </p:grpSpPr>
          <p:grpSp>
            <p:nvGrpSpPr>
              <p:cNvPr id="477" name="Group 476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481" name="Arc 480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Arc 481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3" name="Straight Connector 482"/>
                <p:cNvCxnSpPr>
                  <a:stCxn id="482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>
                  <a:stCxn id="481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8" name="Straight Connector 477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flipH="1">
                <a:off x="6126463" y="4183370"/>
                <a:ext cx="10" cy="960105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6" name="Straight Connector 475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6" name="Group 485"/>
          <p:cNvGrpSpPr/>
          <p:nvPr/>
        </p:nvGrpSpPr>
        <p:grpSpPr>
          <a:xfrm>
            <a:off x="6035034" y="3268978"/>
            <a:ext cx="274317" cy="1417302"/>
            <a:chOff x="1645962" y="3268978"/>
            <a:chExt cx="274317" cy="1417302"/>
          </a:xfrm>
        </p:grpSpPr>
        <p:grpSp>
          <p:nvGrpSpPr>
            <p:cNvPr id="487" name="Group 486"/>
            <p:cNvGrpSpPr/>
            <p:nvPr/>
          </p:nvGrpSpPr>
          <p:grpSpPr>
            <a:xfrm>
              <a:off x="1645962" y="3360417"/>
              <a:ext cx="274317" cy="1325863"/>
              <a:chOff x="5943595" y="3817612"/>
              <a:chExt cx="274317" cy="1325863"/>
            </a:xfrm>
          </p:grpSpPr>
          <p:grpSp>
            <p:nvGrpSpPr>
              <p:cNvPr id="489" name="Group 488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493" name="Arc 492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Arc 493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5" name="Straight Connector 494"/>
                <p:cNvCxnSpPr>
                  <a:stCxn id="494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>
                  <a:stCxn id="493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0" name="Straight Connector 489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>
                <a:off x="6035024" y="4183370"/>
                <a:ext cx="0" cy="594349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6126463" y="4183370"/>
                <a:ext cx="10" cy="960105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8" name="Straight Connector 487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8" name="Group 497"/>
          <p:cNvGrpSpPr/>
          <p:nvPr/>
        </p:nvGrpSpPr>
        <p:grpSpPr>
          <a:xfrm>
            <a:off x="9692594" y="3268978"/>
            <a:ext cx="274317" cy="1417302"/>
            <a:chOff x="1645962" y="3268978"/>
            <a:chExt cx="274317" cy="1417302"/>
          </a:xfrm>
        </p:grpSpPr>
        <p:grpSp>
          <p:nvGrpSpPr>
            <p:cNvPr id="499" name="Group 498"/>
            <p:cNvGrpSpPr/>
            <p:nvPr/>
          </p:nvGrpSpPr>
          <p:grpSpPr>
            <a:xfrm>
              <a:off x="1645962" y="3360417"/>
              <a:ext cx="274317" cy="1325863"/>
              <a:chOff x="5943595" y="3817612"/>
              <a:chExt cx="274317" cy="1325863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05" name="Arc 504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Arc 505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7" name="Straight Connector 506"/>
                <p:cNvCxnSpPr>
                  <a:stCxn id="506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>
                  <a:stCxn id="505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2" name="Straight Connector 501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>
                <a:off x="6035024" y="4183370"/>
                <a:ext cx="0" cy="594349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flipH="1">
                <a:off x="6126463" y="4183370"/>
                <a:ext cx="10" cy="960105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0" name="Straight Connector 499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509"/>
          <p:cNvGrpSpPr/>
          <p:nvPr/>
        </p:nvGrpSpPr>
        <p:grpSpPr>
          <a:xfrm>
            <a:off x="2011717" y="3268982"/>
            <a:ext cx="274318" cy="2148810"/>
            <a:chOff x="1645961" y="3268982"/>
            <a:chExt cx="274318" cy="2148810"/>
          </a:xfrm>
        </p:grpSpPr>
        <p:grpSp>
          <p:nvGrpSpPr>
            <p:cNvPr id="511" name="Group 510"/>
            <p:cNvGrpSpPr/>
            <p:nvPr/>
          </p:nvGrpSpPr>
          <p:grpSpPr>
            <a:xfrm>
              <a:off x="1645962" y="3360417"/>
              <a:ext cx="274317" cy="2057375"/>
              <a:chOff x="5943595" y="3817612"/>
              <a:chExt cx="274317" cy="2057375"/>
            </a:xfrm>
          </p:grpSpPr>
          <p:grpSp>
            <p:nvGrpSpPr>
              <p:cNvPr id="513" name="Group 512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17" name="Arc 516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Arc 517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9" name="Straight Connector 518"/>
                <p:cNvCxnSpPr>
                  <a:stCxn id="518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>
                  <a:stCxn id="517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4" name="Straight Connector 513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126473" y="4183370"/>
                <a:ext cx="144" cy="1691617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2" name="Straight Connector 511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" name="Group 521"/>
          <p:cNvGrpSpPr/>
          <p:nvPr/>
        </p:nvGrpSpPr>
        <p:grpSpPr>
          <a:xfrm>
            <a:off x="3474742" y="3268978"/>
            <a:ext cx="274317" cy="1783058"/>
            <a:chOff x="1645962" y="3268978"/>
            <a:chExt cx="274317" cy="1783058"/>
          </a:xfrm>
        </p:grpSpPr>
        <p:grpSp>
          <p:nvGrpSpPr>
            <p:cNvPr id="523" name="Group 522"/>
            <p:cNvGrpSpPr/>
            <p:nvPr/>
          </p:nvGrpSpPr>
          <p:grpSpPr>
            <a:xfrm>
              <a:off x="1645962" y="3360417"/>
              <a:ext cx="274317" cy="1691619"/>
              <a:chOff x="5943595" y="3817612"/>
              <a:chExt cx="274317" cy="1691619"/>
            </a:xfrm>
          </p:grpSpPr>
          <p:grpSp>
            <p:nvGrpSpPr>
              <p:cNvPr id="525" name="Group 524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29" name="Arc 528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Arc 529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1" name="Straight Connector 530"/>
                <p:cNvCxnSpPr>
                  <a:stCxn id="530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>
                  <a:stCxn id="529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6" name="Straight Connector 525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flipH="1">
                <a:off x="6126463" y="4183370"/>
                <a:ext cx="10" cy="1325861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4" name="Straight Connector 523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4" name="Group 533"/>
          <p:cNvGrpSpPr/>
          <p:nvPr/>
        </p:nvGrpSpPr>
        <p:grpSpPr>
          <a:xfrm>
            <a:off x="3840497" y="3268982"/>
            <a:ext cx="274318" cy="2514566"/>
            <a:chOff x="1645961" y="3268982"/>
            <a:chExt cx="274318" cy="2514566"/>
          </a:xfrm>
        </p:grpSpPr>
        <p:grpSp>
          <p:nvGrpSpPr>
            <p:cNvPr id="535" name="Group 534"/>
            <p:cNvGrpSpPr/>
            <p:nvPr/>
          </p:nvGrpSpPr>
          <p:grpSpPr>
            <a:xfrm>
              <a:off x="1645962" y="3360417"/>
              <a:ext cx="274317" cy="2423131"/>
              <a:chOff x="5943595" y="3817612"/>
              <a:chExt cx="274317" cy="2423131"/>
            </a:xfrm>
          </p:grpSpPr>
          <p:grpSp>
            <p:nvGrpSpPr>
              <p:cNvPr id="537" name="Group 536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41" name="Arc 540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Arc 541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3" name="Straight Connector 542"/>
                <p:cNvCxnSpPr>
                  <a:stCxn id="542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/>
                <p:cNvCxnSpPr>
                  <a:stCxn id="541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8" name="Straight Connector 537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6126473" y="4183370"/>
                <a:ext cx="0" cy="2057373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535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5669278" y="3268978"/>
            <a:ext cx="274318" cy="2148810"/>
            <a:chOff x="1645961" y="3268982"/>
            <a:chExt cx="274318" cy="2148810"/>
          </a:xfrm>
        </p:grpSpPr>
        <p:grpSp>
          <p:nvGrpSpPr>
            <p:cNvPr id="547" name="Group 546"/>
            <p:cNvGrpSpPr/>
            <p:nvPr/>
          </p:nvGrpSpPr>
          <p:grpSpPr>
            <a:xfrm>
              <a:off x="1645962" y="3360417"/>
              <a:ext cx="274317" cy="2057375"/>
              <a:chOff x="5943595" y="3817612"/>
              <a:chExt cx="274317" cy="2057375"/>
            </a:xfrm>
          </p:grpSpPr>
          <p:grpSp>
            <p:nvGrpSpPr>
              <p:cNvPr id="549" name="Group 548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53" name="Arc 552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Arc 553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5" name="Straight Connector 554"/>
                <p:cNvCxnSpPr>
                  <a:stCxn id="554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/>
                <p:cNvCxnSpPr>
                  <a:stCxn id="553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0" name="Straight Connector 549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>
                <a:off x="6035024" y="4183370"/>
                <a:ext cx="8" cy="265002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6126473" y="4183370"/>
                <a:ext cx="144" cy="1691617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8" name="Straight Connector 547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Group 557"/>
          <p:cNvGrpSpPr/>
          <p:nvPr/>
        </p:nvGrpSpPr>
        <p:grpSpPr>
          <a:xfrm>
            <a:off x="6400789" y="3268978"/>
            <a:ext cx="274318" cy="2148810"/>
            <a:chOff x="1645961" y="3268982"/>
            <a:chExt cx="274318" cy="2148810"/>
          </a:xfrm>
        </p:grpSpPr>
        <p:grpSp>
          <p:nvGrpSpPr>
            <p:cNvPr id="559" name="Group 558"/>
            <p:cNvGrpSpPr/>
            <p:nvPr/>
          </p:nvGrpSpPr>
          <p:grpSpPr>
            <a:xfrm>
              <a:off x="1645962" y="3360417"/>
              <a:ext cx="274317" cy="2057375"/>
              <a:chOff x="5943595" y="3817612"/>
              <a:chExt cx="274317" cy="2057375"/>
            </a:xfrm>
          </p:grpSpPr>
          <p:grpSp>
            <p:nvGrpSpPr>
              <p:cNvPr id="561" name="Group 560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65" name="Arc 564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Arc 565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7" name="Straight Connector 566"/>
                <p:cNvCxnSpPr>
                  <a:stCxn id="566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>
                  <a:stCxn id="565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2" name="Straight Connector 561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6035024" y="4183370"/>
                <a:ext cx="12" cy="594353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6126473" y="4183370"/>
                <a:ext cx="144" cy="1691617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0" name="Straight Connector 559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0" name="Group 569"/>
          <p:cNvGrpSpPr/>
          <p:nvPr/>
        </p:nvGrpSpPr>
        <p:grpSpPr>
          <a:xfrm>
            <a:off x="10058349" y="3268978"/>
            <a:ext cx="274318" cy="2148810"/>
            <a:chOff x="1645961" y="3268982"/>
            <a:chExt cx="274318" cy="2148810"/>
          </a:xfrm>
        </p:grpSpPr>
        <p:grpSp>
          <p:nvGrpSpPr>
            <p:cNvPr id="571" name="Group 570"/>
            <p:cNvGrpSpPr/>
            <p:nvPr/>
          </p:nvGrpSpPr>
          <p:grpSpPr>
            <a:xfrm>
              <a:off x="1645962" y="3360417"/>
              <a:ext cx="274317" cy="2057375"/>
              <a:chOff x="5943595" y="3817612"/>
              <a:chExt cx="274317" cy="2057375"/>
            </a:xfrm>
          </p:grpSpPr>
          <p:grpSp>
            <p:nvGrpSpPr>
              <p:cNvPr id="573" name="Group 572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77" name="Arc 576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Arc 577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9" name="Straight Connector 578"/>
                <p:cNvCxnSpPr>
                  <a:stCxn id="578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>
                  <a:stCxn id="577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4" name="Straight Connector 573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>
                <a:off x="6035024" y="4183370"/>
                <a:ext cx="12" cy="594353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6126473" y="4183370"/>
                <a:ext cx="144" cy="1691617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2" name="Straight Connector 571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Group 581"/>
          <p:cNvGrpSpPr/>
          <p:nvPr/>
        </p:nvGrpSpPr>
        <p:grpSpPr>
          <a:xfrm>
            <a:off x="7863814" y="3268978"/>
            <a:ext cx="274317" cy="1783058"/>
            <a:chOff x="1645962" y="3268978"/>
            <a:chExt cx="274317" cy="1783058"/>
          </a:xfrm>
        </p:grpSpPr>
        <p:grpSp>
          <p:nvGrpSpPr>
            <p:cNvPr id="583" name="Group 582"/>
            <p:cNvGrpSpPr/>
            <p:nvPr/>
          </p:nvGrpSpPr>
          <p:grpSpPr>
            <a:xfrm>
              <a:off x="1645962" y="3360417"/>
              <a:ext cx="274317" cy="1691619"/>
              <a:chOff x="5943595" y="3817612"/>
              <a:chExt cx="274317" cy="1691619"/>
            </a:xfrm>
          </p:grpSpPr>
          <p:grpSp>
            <p:nvGrpSpPr>
              <p:cNvPr id="585" name="Group 584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589" name="Arc 588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Arc 589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1" name="Straight Connector 590"/>
                <p:cNvCxnSpPr>
                  <a:stCxn id="590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>
                  <a:stCxn id="589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6" name="Straight Connector 585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6035024" y="4183370"/>
                <a:ext cx="0" cy="594349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flipH="1">
                <a:off x="6126463" y="4183370"/>
                <a:ext cx="10" cy="1325861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4" name="Straight Connector 583"/>
            <p:cNvCxnSpPr/>
            <p:nvPr/>
          </p:nvCxnSpPr>
          <p:spPr>
            <a:xfrm flipH="1">
              <a:off x="1783112" y="3268978"/>
              <a:ext cx="137166" cy="91439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Group 593"/>
          <p:cNvGrpSpPr/>
          <p:nvPr/>
        </p:nvGrpSpPr>
        <p:grpSpPr>
          <a:xfrm>
            <a:off x="8229569" y="3268982"/>
            <a:ext cx="274318" cy="2514566"/>
            <a:chOff x="1645961" y="3268982"/>
            <a:chExt cx="274318" cy="2514566"/>
          </a:xfrm>
        </p:grpSpPr>
        <p:grpSp>
          <p:nvGrpSpPr>
            <p:cNvPr id="595" name="Group 594"/>
            <p:cNvGrpSpPr/>
            <p:nvPr/>
          </p:nvGrpSpPr>
          <p:grpSpPr>
            <a:xfrm>
              <a:off x="1645962" y="3360417"/>
              <a:ext cx="274317" cy="2423131"/>
              <a:chOff x="5943595" y="3817612"/>
              <a:chExt cx="274317" cy="2423131"/>
            </a:xfrm>
          </p:grpSpPr>
          <p:grpSp>
            <p:nvGrpSpPr>
              <p:cNvPr id="597" name="Group 596"/>
              <p:cNvGrpSpPr/>
              <p:nvPr/>
            </p:nvGrpSpPr>
            <p:grpSpPr>
              <a:xfrm>
                <a:off x="5943595" y="3909053"/>
                <a:ext cx="274317" cy="282667"/>
                <a:chOff x="3474742" y="4914878"/>
                <a:chExt cx="365757" cy="399151"/>
              </a:xfrm>
            </p:grpSpPr>
            <p:sp>
              <p:nvSpPr>
                <p:cNvPr id="601" name="Arc 600"/>
                <p:cNvSpPr/>
                <p:nvPr/>
              </p:nvSpPr>
              <p:spPr>
                <a:xfrm>
                  <a:off x="3474742" y="4914880"/>
                  <a:ext cx="365757" cy="399149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Arc 601"/>
                <p:cNvSpPr/>
                <p:nvPr/>
              </p:nvSpPr>
              <p:spPr>
                <a:xfrm rot="16200000">
                  <a:off x="3474745" y="4914883"/>
                  <a:ext cx="365757" cy="36574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3" name="Straight Connector 602"/>
                <p:cNvCxnSpPr>
                  <a:stCxn id="602" idx="0"/>
                </p:cNvCxnSpPr>
                <p:nvPr/>
              </p:nvCxnSpPr>
              <p:spPr>
                <a:xfrm flipH="1">
                  <a:off x="3474742" y="5097758"/>
                  <a:ext cx="8" cy="182878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/>
                <p:cNvCxnSpPr>
                  <a:stCxn id="601" idx="2"/>
                </p:cNvCxnSpPr>
                <p:nvPr/>
              </p:nvCxnSpPr>
              <p:spPr>
                <a:xfrm flipH="1">
                  <a:off x="3840498" y="5114455"/>
                  <a:ext cx="1" cy="166181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>
                <a:xfrm>
                  <a:off x="3474742" y="5280636"/>
                  <a:ext cx="365756" cy="0"/>
                </a:xfrm>
                <a:prstGeom prst="line">
                  <a:avLst/>
                </a:prstGeom>
                <a:ln w="38100" cap="rnd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8" name="Straight Connector 597"/>
              <p:cNvCxnSpPr/>
              <p:nvPr/>
            </p:nvCxnSpPr>
            <p:spPr>
              <a:xfrm flipH="1">
                <a:off x="6080745" y="3817612"/>
                <a:ext cx="5" cy="91440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6035024" y="4183370"/>
                <a:ext cx="24" cy="594349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6126473" y="4183370"/>
                <a:ext cx="0" cy="2057373"/>
              </a:xfrm>
              <a:prstGeom prst="line">
                <a:avLst/>
              </a:prstGeom>
              <a:ln w="34925" cap="rnd">
                <a:solidFill>
                  <a:schemeClr val="accent6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6" name="Straight Connector 595"/>
            <p:cNvCxnSpPr/>
            <p:nvPr/>
          </p:nvCxnSpPr>
          <p:spPr>
            <a:xfrm>
              <a:off x="1645961" y="3268982"/>
              <a:ext cx="137151" cy="91435"/>
            </a:xfrm>
            <a:prstGeom prst="line">
              <a:avLst/>
            </a:prstGeom>
            <a:ln w="34925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6" name="Rectangle 605"/>
          <p:cNvSpPr/>
          <p:nvPr/>
        </p:nvSpPr>
        <p:spPr>
          <a:xfrm>
            <a:off x="1554523" y="708686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7" name="Rectangle 606"/>
          <p:cNvSpPr/>
          <p:nvPr/>
        </p:nvSpPr>
        <p:spPr>
          <a:xfrm>
            <a:off x="1554523" y="1074438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8" name="Rectangle 607"/>
          <p:cNvSpPr/>
          <p:nvPr/>
        </p:nvSpPr>
        <p:spPr>
          <a:xfrm>
            <a:off x="1554523" y="1440194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9" name="Rectangle 608"/>
          <p:cNvSpPr/>
          <p:nvPr/>
        </p:nvSpPr>
        <p:spPr>
          <a:xfrm>
            <a:off x="1554523" y="1805950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0" name="Rectangle 609"/>
          <p:cNvSpPr/>
          <p:nvPr/>
        </p:nvSpPr>
        <p:spPr>
          <a:xfrm>
            <a:off x="1554523" y="2171710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1" name="Rectangle 610"/>
          <p:cNvSpPr/>
          <p:nvPr/>
        </p:nvSpPr>
        <p:spPr>
          <a:xfrm>
            <a:off x="1554523" y="2903218"/>
            <a:ext cx="9052461" cy="274321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2" name="TextBox 611"/>
          <p:cNvSpPr txBox="1"/>
          <p:nvPr/>
        </p:nvSpPr>
        <p:spPr>
          <a:xfrm>
            <a:off x="2674765" y="-22829"/>
            <a:ext cx="2354440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Subchannel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0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7315180" y="-22829"/>
            <a:ext cx="2057378" cy="548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Subchannel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1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14" name="Left Arrow 613"/>
          <p:cNvSpPr/>
          <p:nvPr/>
        </p:nvSpPr>
        <p:spPr>
          <a:xfrm>
            <a:off x="5029205" y="68613"/>
            <a:ext cx="1021077" cy="365756"/>
          </a:xfrm>
          <a:prstGeom prst="leftArrow">
            <a:avLst/>
          </a:prstGeom>
          <a:solidFill>
            <a:schemeClr val="tx2"/>
          </a:solidFill>
          <a:ln w="6350" cap="rnd">
            <a:noFill/>
            <a:prstDash val="solid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5" name="Left Arrow 614"/>
          <p:cNvSpPr/>
          <p:nvPr/>
        </p:nvSpPr>
        <p:spPr>
          <a:xfrm rot="10800000">
            <a:off x="6294103" y="68614"/>
            <a:ext cx="1021077" cy="365756"/>
          </a:xfrm>
          <a:prstGeom prst="leftArrow">
            <a:avLst/>
          </a:prstGeom>
          <a:solidFill>
            <a:schemeClr val="tx2"/>
          </a:solidFill>
          <a:ln w="6350" cap="rnd">
            <a:noFill/>
            <a:prstDash val="solid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527" y="2542015"/>
            <a:ext cx="3529338" cy="2188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HBM2 Energy Consumption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High row-energy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1318286" y="2384652"/>
            <a:ext cx="3572523" cy="2720870"/>
            <a:chOff x="1642141" y="2040632"/>
            <a:chExt cx="3572523" cy="2720870"/>
          </a:xfrm>
        </p:grpSpPr>
        <p:grpSp>
          <p:nvGrpSpPr>
            <p:cNvPr id="209" name="Group 208"/>
            <p:cNvGrpSpPr/>
            <p:nvPr/>
          </p:nvGrpSpPr>
          <p:grpSpPr>
            <a:xfrm>
              <a:off x="1642141" y="2040632"/>
              <a:ext cx="3572523" cy="2720870"/>
              <a:chOff x="1698465" y="1991807"/>
              <a:chExt cx="3572523" cy="2720870"/>
            </a:xfrm>
          </p:grpSpPr>
          <p:sp>
            <p:nvSpPr>
              <p:cNvPr id="211" name="Flowchart: Data 210"/>
              <p:cNvSpPr/>
              <p:nvPr/>
            </p:nvSpPr>
            <p:spPr>
              <a:xfrm>
                <a:off x="1698465" y="1991807"/>
                <a:ext cx="3572523" cy="2720870"/>
              </a:xfrm>
              <a:prstGeom prst="flowChartInputOutpu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Parallelogram 211"/>
              <p:cNvSpPr/>
              <p:nvPr/>
            </p:nvSpPr>
            <p:spPr>
              <a:xfrm>
                <a:off x="4222974" y="2225117"/>
                <a:ext cx="965656" cy="2218910"/>
              </a:xfrm>
              <a:prstGeom prst="parallelogram">
                <a:avLst>
                  <a:gd name="adj" fmla="val 60520"/>
                </a:avLst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rgbClr val="31859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0" name="Parallelogram 209"/>
            <p:cNvSpPr/>
            <p:nvPr/>
          </p:nvSpPr>
          <p:spPr>
            <a:xfrm>
              <a:off x="2519020" y="3376791"/>
              <a:ext cx="1893254" cy="156184"/>
            </a:xfrm>
            <a:prstGeom prst="parallelogram">
              <a:avLst/>
            </a:prstGeom>
            <a:solidFill>
              <a:srgbClr val="B7DEE8">
                <a:alpha val="89804"/>
              </a:srgbClr>
            </a:solidFill>
            <a:ln w="9525" cap="flat" cmpd="sng" algn="ctr">
              <a:solidFill>
                <a:srgbClr val="31859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237144" y="2284747"/>
            <a:ext cx="3572523" cy="2720870"/>
            <a:chOff x="1317300" y="1648509"/>
            <a:chExt cx="3572523" cy="2720870"/>
          </a:xfrm>
        </p:grpSpPr>
        <p:sp>
          <p:nvSpPr>
            <p:cNvPr id="215" name="Flowchart: Data 214"/>
            <p:cNvSpPr/>
            <p:nvPr/>
          </p:nvSpPr>
          <p:spPr>
            <a:xfrm>
              <a:off x="1317300" y="1648509"/>
              <a:ext cx="3572523" cy="2720870"/>
            </a:xfrm>
            <a:prstGeom prst="flowChartInputOutput">
              <a:avLst/>
            </a:prstGeom>
            <a:solidFill>
              <a:srgbClr val="DBEEF4">
                <a:alpha val="14902"/>
              </a:srgbClr>
            </a:solidFill>
            <a:ln w="9525" cap="flat" cmpd="sng" algn="ctr">
              <a:solidFill>
                <a:srgbClr val="4A7EBB">
                  <a:alpha val="9098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lowchart: Data 215"/>
            <p:cNvSpPr/>
            <p:nvPr/>
          </p:nvSpPr>
          <p:spPr>
            <a:xfrm>
              <a:off x="4062046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lowchart: Data 216"/>
            <p:cNvSpPr/>
            <p:nvPr/>
          </p:nvSpPr>
          <p:spPr>
            <a:xfrm>
              <a:off x="3902319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lowchart: Data 217"/>
            <p:cNvSpPr/>
            <p:nvPr/>
          </p:nvSpPr>
          <p:spPr>
            <a:xfrm>
              <a:off x="3681486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lowchart: Data 218"/>
            <p:cNvSpPr/>
            <p:nvPr/>
          </p:nvSpPr>
          <p:spPr>
            <a:xfrm>
              <a:off x="3521759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lowchart: Data 219"/>
            <p:cNvSpPr/>
            <p:nvPr/>
          </p:nvSpPr>
          <p:spPr>
            <a:xfrm>
              <a:off x="330861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lowchart: Data 220"/>
            <p:cNvSpPr/>
            <p:nvPr/>
          </p:nvSpPr>
          <p:spPr>
            <a:xfrm>
              <a:off x="314888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lowchart: Data 221"/>
            <p:cNvSpPr/>
            <p:nvPr/>
          </p:nvSpPr>
          <p:spPr>
            <a:xfrm>
              <a:off x="292805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lowchart: Data 222"/>
            <p:cNvSpPr/>
            <p:nvPr/>
          </p:nvSpPr>
          <p:spPr>
            <a:xfrm>
              <a:off x="276832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lowchart: Data 223"/>
            <p:cNvSpPr/>
            <p:nvPr/>
          </p:nvSpPr>
          <p:spPr>
            <a:xfrm>
              <a:off x="190617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lowchart: Data 224"/>
            <p:cNvSpPr/>
            <p:nvPr/>
          </p:nvSpPr>
          <p:spPr>
            <a:xfrm>
              <a:off x="174644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lowchart: Data 225"/>
            <p:cNvSpPr/>
            <p:nvPr/>
          </p:nvSpPr>
          <p:spPr>
            <a:xfrm>
              <a:off x="152561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lowchart: Data 226"/>
            <p:cNvSpPr/>
            <p:nvPr/>
          </p:nvSpPr>
          <p:spPr>
            <a:xfrm>
              <a:off x="136588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lowchart: Data 227"/>
            <p:cNvSpPr/>
            <p:nvPr/>
          </p:nvSpPr>
          <p:spPr>
            <a:xfrm>
              <a:off x="2658597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lowchart: Data 228"/>
            <p:cNvSpPr/>
            <p:nvPr/>
          </p:nvSpPr>
          <p:spPr>
            <a:xfrm>
              <a:off x="2498870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lowchart: Data 229"/>
            <p:cNvSpPr/>
            <p:nvPr/>
          </p:nvSpPr>
          <p:spPr>
            <a:xfrm>
              <a:off x="2278037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lowchart: Data 230"/>
            <p:cNvSpPr/>
            <p:nvPr/>
          </p:nvSpPr>
          <p:spPr>
            <a:xfrm>
              <a:off x="2118310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Parallelogram 231"/>
            <p:cNvSpPr/>
            <p:nvPr/>
          </p:nvSpPr>
          <p:spPr>
            <a:xfrm>
              <a:off x="4062046" y="2180823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3902801" y="2791508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3145377" y="279354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2498613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2658597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3308642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Parallelogram 237"/>
            <p:cNvSpPr/>
            <p:nvPr/>
          </p:nvSpPr>
          <p:spPr>
            <a:xfrm>
              <a:off x="1737508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Parallelogram 238"/>
            <p:cNvSpPr/>
            <p:nvPr/>
          </p:nvSpPr>
          <p:spPr>
            <a:xfrm>
              <a:off x="1906174" y="217332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1653523" y="3134464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2404707" y="3132702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3054510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3808156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365297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Parallelogram 244"/>
            <p:cNvSpPr/>
            <p:nvPr/>
          </p:nvSpPr>
          <p:spPr>
            <a:xfrm>
              <a:off x="289499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2244980" y="3752080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1493192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2202260" y="2928389"/>
              <a:ext cx="1893254" cy="156184"/>
            </a:xfrm>
            <a:prstGeom prst="parallelogram">
              <a:avLst/>
            </a:prstGeom>
            <a:solidFill>
              <a:srgbClr val="B7DEE8">
                <a:alpha val="50196"/>
              </a:srgbClr>
            </a:solidFill>
            <a:ln w="9525" cap="flat" cmpd="sng" algn="ctr">
              <a:solidFill>
                <a:srgbClr val="31859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1161858" y="2203016"/>
            <a:ext cx="3572523" cy="2720870"/>
            <a:chOff x="1317300" y="1648509"/>
            <a:chExt cx="3572523" cy="2720870"/>
          </a:xfrm>
        </p:grpSpPr>
        <p:sp>
          <p:nvSpPr>
            <p:cNvPr id="250" name="Flowchart: Data 249"/>
            <p:cNvSpPr/>
            <p:nvPr/>
          </p:nvSpPr>
          <p:spPr>
            <a:xfrm>
              <a:off x="1317300" y="1648509"/>
              <a:ext cx="3572523" cy="2720870"/>
            </a:xfrm>
            <a:prstGeom prst="flowChartInputOutput">
              <a:avLst/>
            </a:prstGeom>
            <a:solidFill>
              <a:srgbClr val="DBEEF4">
                <a:alpha val="14902"/>
              </a:srgbClr>
            </a:solidFill>
            <a:ln w="9525" cap="flat" cmpd="sng" algn="ctr">
              <a:solidFill>
                <a:srgbClr val="4A7EBB">
                  <a:alpha val="9098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lowchart: Data 250"/>
            <p:cNvSpPr/>
            <p:nvPr/>
          </p:nvSpPr>
          <p:spPr>
            <a:xfrm>
              <a:off x="4062046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lowchart: Data 251"/>
            <p:cNvSpPr/>
            <p:nvPr/>
          </p:nvSpPr>
          <p:spPr>
            <a:xfrm>
              <a:off x="3902319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lowchart: Data 252"/>
            <p:cNvSpPr/>
            <p:nvPr/>
          </p:nvSpPr>
          <p:spPr>
            <a:xfrm>
              <a:off x="3681486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lowchart: Data 253"/>
            <p:cNvSpPr/>
            <p:nvPr/>
          </p:nvSpPr>
          <p:spPr>
            <a:xfrm>
              <a:off x="3521759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lowchart: Data 254"/>
            <p:cNvSpPr/>
            <p:nvPr/>
          </p:nvSpPr>
          <p:spPr>
            <a:xfrm>
              <a:off x="330861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lowchart: Data 255"/>
            <p:cNvSpPr/>
            <p:nvPr/>
          </p:nvSpPr>
          <p:spPr>
            <a:xfrm>
              <a:off x="314888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lowchart: Data 256"/>
            <p:cNvSpPr/>
            <p:nvPr/>
          </p:nvSpPr>
          <p:spPr>
            <a:xfrm>
              <a:off x="292805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lowchart: Data 257"/>
            <p:cNvSpPr/>
            <p:nvPr/>
          </p:nvSpPr>
          <p:spPr>
            <a:xfrm>
              <a:off x="276832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lowchart: Data 258"/>
            <p:cNvSpPr/>
            <p:nvPr/>
          </p:nvSpPr>
          <p:spPr>
            <a:xfrm>
              <a:off x="190617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lowchart: Data 259"/>
            <p:cNvSpPr/>
            <p:nvPr/>
          </p:nvSpPr>
          <p:spPr>
            <a:xfrm>
              <a:off x="174644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lowchart: Data 260"/>
            <p:cNvSpPr/>
            <p:nvPr/>
          </p:nvSpPr>
          <p:spPr>
            <a:xfrm>
              <a:off x="152561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lowchart: Data 261"/>
            <p:cNvSpPr/>
            <p:nvPr/>
          </p:nvSpPr>
          <p:spPr>
            <a:xfrm>
              <a:off x="136588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lowchart: Data 262"/>
            <p:cNvSpPr/>
            <p:nvPr/>
          </p:nvSpPr>
          <p:spPr>
            <a:xfrm>
              <a:off x="2658597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lowchart: Data 263"/>
            <p:cNvSpPr/>
            <p:nvPr/>
          </p:nvSpPr>
          <p:spPr>
            <a:xfrm>
              <a:off x="2498870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lowchart: Data 264"/>
            <p:cNvSpPr/>
            <p:nvPr/>
          </p:nvSpPr>
          <p:spPr>
            <a:xfrm>
              <a:off x="2278037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lowchart: Data 265"/>
            <p:cNvSpPr/>
            <p:nvPr/>
          </p:nvSpPr>
          <p:spPr>
            <a:xfrm>
              <a:off x="2118310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Parallelogram 266"/>
            <p:cNvSpPr/>
            <p:nvPr/>
          </p:nvSpPr>
          <p:spPr>
            <a:xfrm>
              <a:off x="4062046" y="2180823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3902801" y="2791508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Parallelogram 268"/>
            <p:cNvSpPr/>
            <p:nvPr/>
          </p:nvSpPr>
          <p:spPr>
            <a:xfrm>
              <a:off x="3145377" y="279354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Parallelogram 269"/>
            <p:cNvSpPr/>
            <p:nvPr/>
          </p:nvSpPr>
          <p:spPr>
            <a:xfrm>
              <a:off x="2498613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Parallelogram 270"/>
            <p:cNvSpPr/>
            <p:nvPr/>
          </p:nvSpPr>
          <p:spPr>
            <a:xfrm>
              <a:off x="2658597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3308642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Parallelogram 272"/>
            <p:cNvSpPr/>
            <p:nvPr/>
          </p:nvSpPr>
          <p:spPr>
            <a:xfrm>
              <a:off x="1737508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Parallelogram 273"/>
            <p:cNvSpPr/>
            <p:nvPr/>
          </p:nvSpPr>
          <p:spPr>
            <a:xfrm>
              <a:off x="1906174" y="217332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Parallelogram 274"/>
            <p:cNvSpPr/>
            <p:nvPr/>
          </p:nvSpPr>
          <p:spPr>
            <a:xfrm>
              <a:off x="1653523" y="3134464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Parallelogram 275"/>
            <p:cNvSpPr/>
            <p:nvPr/>
          </p:nvSpPr>
          <p:spPr>
            <a:xfrm>
              <a:off x="2404707" y="3132702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Parallelogram 276"/>
            <p:cNvSpPr/>
            <p:nvPr/>
          </p:nvSpPr>
          <p:spPr>
            <a:xfrm>
              <a:off x="3054510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Parallelogram 277"/>
            <p:cNvSpPr/>
            <p:nvPr/>
          </p:nvSpPr>
          <p:spPr>
            <a:xfrm>
              <a:off x="3808156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Parallelogram 278"/>
            <p:cNvSpPr/>
            <p:nvPr/>
          </p:nvSpPr>
          <p:spPr>
            <a:xfrm>
              <a:off x="365297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Parallelogram 279"/>
            <p:cNvSpPr/>
            <p:nvPr/>
          </p:nvSpPr>
          <p:spPr>
            <a:xfrm>
              <a:off x="289499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Parallelogram 280"/>
            <p:cNvSpPr/>
            <p:nvPr/>
          </p:nvSpPr>
          <p:spPr>
            <a:xfrm>
              <a:off x="2244980" y="3752080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Parallelogram 281"/>
            <p:cNvSpPr/>
            <p:nvPr/>
          </p:nvSpPr>
          <p:spPr>
            <a:xfrm>
              <a:off x="1493192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Parallelogram 282"/>
            <p:cNvSpPr/>
            <p:nvPr/>
          </p:nvSpPr>
          <p:spPr>
            <a:xfrm>
              <a:off x="2202260" y="2928389"/>
              <a:ext cx="1893254" cy="156184"/>
            </a:xfrm>
            <a:prstGeom prst="parallelogram">
              <a:avLst/>
            </a:prstGeom>
            <a:solidFill>
              <a:srgbClr val="B7DEE8">
                <a:alpha val="50196"/>
              </a:srgbClr>
            </a:solidFill>
            <a:ln w="9525" cap="flat" cmpd="sng" algn="ctr">
              <a:solidFill>
                <a:srgbClr val="31859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1084587" y="2117895"/>
            <a:ext cx="3572523" cy="2720870"/>
            <a:chOff x="1317300" y="1648509"/>
            <a:chExt cx="3572523" cy="2720870"/>
          </a:xfrm>
        </p:grpSpPr>
        <p:sp>
          <p:nvSpPr>
            <p:cNvPr id="285" name="Flowchart: Data 284"/>
            <p:cNvSpPr/>
            <p:nvPr/>
          </p:nvSpPr>
          <p:spPr>
            <a:xfrm>
              <a:off x="1317300" y="1648509"/>
              <a:ext cx="3572523" cy="2720870"/>
            </a:xfrm>
            <a:prstGeom prst="flowChartInputOutput">
              <a:avLst/>
            </a:prstGeom>
            <a:solidFill>
              <a:srgbClr val="DBEEF4">
                <a:alpha val="14902"/>
              </a:srgbClr>
            </a:solidFill>
            <a:ln w="9525" cap="flat" cmpd="sng" algn="ctr">
              <a:solidFill>
                <a:srgbClr val="4A7EBB">
                  <a:alpha val="9098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lowchart: Data 285"/>
            <p:cNvSpPr/>
            <p:nvPr/>
          </p:nvSpPr>
          <p:spPr>
            <a:xfrm>
              <a:off x="4062046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lowchart: Data 286"/>
            <p:cNvSpPr/>
            <p:nvPr/>
          </p:nvSpPr>
          <p:spPr>
            <a:xfrm>
              <a:off x="3902319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lowchart: Data 287"/>
            <p:cNvSpPr/>
            <p:nvPr/>
          </p:nvSpPr>
          <p:spPr>
            <a:xfrm>
              <a:off x="3681486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lowchart: Data 288"/>
            <p:cNvSpPr/>
            <p:nvPr/>
          </p:nvSpPr>
          <p:spPr>
            <a:xfrm>
              <a:off x="3521759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lowchart: Data 289"/>
            <p:cNvSpPr/>
            <p:nvPr/>
          </p:nvSpPr>
          <p:spPr>
            <a:xfrm>
              <a:off x="330861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lowchart: Data 290"/>
            <p:cNvSpPr/>
            <p:nvPr/>
          </p:nvSpPr>
          <p:spPr>
            <a:xfrm>
              <a:off x="314888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lowchart: Data 291"/>
            <p:cNvSpPr/>
            <p:nvPr/>
          </p:nvSpPr>
          <p:spPr>
            <a:xfrm>
              <a:off x="292805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lowchart: Data 292"/>
            <p:cNvSpPr/>
            <p:nvPr/>
          </p:nvSpPr>
          <p:spPr>
            <a:xfrm>
              <a:off x="276832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lowchart: Data 293"/>
            <p:cNvSpPr/>
            <p:nvPr/>
          </p:nvSpPr>
          <p:spPr>
            <a:xfrm>
              <a:off x="1906174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lowchart: Data 294"/>
            <p:cNvSpPr/>
            <p:nvPr/>
          </p:nvSpPr>
          <p:spPr>
            <a:xfrm>
              <a:off x="1746447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lowchart: Data 295"/>
            <p:cNvSpPr/>
            <p:nvPr/>
          </p:nvSpPr>
          <p:spPr>
            <a:xfrm>
              <a:off x="1525614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lowchart: Data 296"/>
            <p:cNvSpPr/>
            <p:nvPr/>
          </p:nvSpPr>
          <p:spPr>
            <a:xfrm>
              <a:off x="1365887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lowchart: Data 297"/>
            <p:cNvSpPr/>
            <p:nvPr/>
          </p:nvSpPr>
          <p:spPr>
            <a:xfrm>
              <a:off x="2658597" y="168407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lowchart: Data 298"/>
            <p:cNvSpPr/>
            <p:nvPr/>
          </p:nvSpPr>
          <p:spPr>
            <a:xfrm>
              <a:off x="2498870" y="2299320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lowchart: Data 299"/>
            <p:cNvSpPr/>
            <p:nvPr/>
          </p:nvSpPr>
          <p:spPr>
            <a:xfrm>
              <a:off x="2278037" y="3134806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25098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lowchart: Data 300"/>
            <p:cNvSpPr/>
            <p:nvPr/>
          </p:nvSpPr>
          <p:spPr>
            <a:xfrm>
              <a:off x="2118310" y="3750159"/>
              <a:ext cx="761120" cy="579677"/>
            </a:xfrm>
            <a:prstGeom prst="flowChartInputOutput">
              <a:avLst/>
            </a:prstGeom>
            <a:solidFill>
              <a:srgbClr val="EBF1DE">
                <a:alpha val="14902"/>
              </a:srgbClr>
            </a:solidFill>
            <a:ln w="9525" cap="flat" cmpd="sng" algn="ctr">
              <a:solidFill>
                <a:srgbClr val="77933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Parallelogram 301"/>
            <p:cNvSpPr/>
            <p:nvPr/>
          </p:nvSpPr>
          <p:spPr>
            <a:xfrm>
              <a:off x="4062046" y="2180823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Parallelogram 302"/>
            <p:cNvSpPr/>
            <p:nvPr/>
          </p:nvSpPr>
          <p:spPr>
            <a:xfrm>
              <a:off x="3902801" y="2791508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Parallelogram 303"/>
            <p:cNvSpPr/>
            <p:nvPr/>
          </p:nvSpPr>
          <p:spPr>
            <a:xfrm>
              <a:off x="3145377" y="279354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Parallelogram 304"/>
            <p:cNvSpPr/>
            <p:nvPr/>
          </p:nvSpPr>
          <p:spPr>
            <a:xfrm>
              <a:off x="2498613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Parallelogram 305"/>
            <p:cNvSpPr/>
            <p:nvPr/>
          </p:nvSpPr>
          <p:spPr>
            <a:xfrm>
              <a:off x="2658597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Parallelogram 306"/>
            <p:cNvSpPr/>
            <p:nvPr/>
          </p:nvSpPr>
          <p:spPr>
            <a:xfrm>
              <a:off x="3308642" y="2175175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Parallelogram 307"/>
            <p:cNvSpPr/>
            <p:nvPr/>
          </p:nvSpPr>
          <p:spPr>
            <a:xfrm>
              <a:off x="1737508" y="2796067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Parallelogram 308"/>
            <p:cNvSpPr/>
            <p:nvPr/>
          </p:nvSpPr>
          <p:spPr>
            <a:xfrm>
              <a:off x="1906174" y="217332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Parallelogram 309"/>
            <p:cNvSpPr/>
            <p:nvPr/>
          </p:nvSpPr>
          <p:spPr>
            <a:xfrm>
              <a:off x="1653523" y="3134464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Parallelogram 310"/>
            <p:cNvSpPr/>
            <p:nvPr/>
          </p:nvSpPr>
          <p:spPr>
            <a:xfrm>
              <a:off x="2404707" y="3132702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Parallelogram 311"/>
            <p:cNvSpPr/>
            <p:nvPr/>
          </p:nvSpPr>
          <p:spPr>
            <a:xfrm>
              <a:off x="3054510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Parallelogram 312"/>
            <p:cNvSpPr/>
            <p:nvPr/>
          </p:nvSpPr>
          <p:spPr>
            <a:xfrm>
              <a:off x="3808156" y="3134806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14902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Parallelogram 313"/>
            <p:cNvSpPr/>
            <p:nvPr/>
          </p:nvSpPr>
          <p:spPr>
            <a:xfrm>
              <a:off x="365297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Parallelogram 314"/>
            <p:cNvSpPr/>
            <p:nvPr/>
          </p:nvSpPr>
          <p:spPr>
            <a:xfrm>
              <a:off x="2894997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Parallelogram 315"/>
            <p:cNvSpPr/>
            <p:nvPr/>
          </p:nvSpPr>
          <p:spPr>
            <a:xfrm>
              <a:off x="2244980" y="3752080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1493192" y="3750159"/>
              <a:ext cx="634450" cy="82930"/>
            </a:xfrm>
            <a:prstGeom prst="parallelogram">
              <a:avLst/>
            </a:prstGeom>
            <a:solidFill>
              <a:srgbClr val="CCC1DA">
                <a:alpha val="14902"/>
              </a:srgbClr>
            </a:solidFill>
            <a:ln w="9525" cap="flat" cmpd="sng" algn="ctr">
              <a:solidFill>
                <a:srgbClr val="604A7B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Parallelogram 317"/>
            <p:cNvSpPr/>
            <p:nvPr/>
          </p:nvSpPr>
          <p:spPr>
            <a:xfrm>
              <a:off x="2202260" y="2928389"/>
              <a:ext cx="1893254" cy="156184"/>
            </a:xfrm>
            <a:prstGeom prst="parallelogram">
              <a:avLst/>
            </a:prstGeom>
            <a:solidFill>
              <a:srgbClr val="B7DEE8">
                <a:alpha val="50196"/>
              </a:srgbClr>
            </a:solidFill>
            <a:ln w="9525" cap="flat" cmpd="sng" algn="ctr">
              <a:solidFill>
                <a:srgbClr val="31859C">
                  <a:alpha val="50196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997738" y="2009701"/>
            <a:ext cx="3572523" cy="2720870"/>
            <a:chOff x="1317300" y="1648509"/>
            <a:chExt cx="3572523" cy="2720870"/>
          </a:xfrm>
        </p:grpSpPr>
        <p:sp>
          <p:nvSpPr>
            <p:cNvPr id="320" name="Flowchart: Data 319"/>
            <p:cNvSpPr/>
            <p:nvPr/>
          </p:nvSpPr>
          <p:spPr>
            <a:xfrm>
              <a:off x="1317300" y="1648509"/>
              <a:ext cx="3572523" cy="2720870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lowchart: Data 320"/>
            <p:cNvSpPr/>
            <p:nvPr/>
          </p:nvSpPr>
          <p:spPr>
            <a:xfrm>
              <a:off x="4062046" y="168407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lowchart: Data 321"/>
            <p:cNvSpPr/>
            <p:nvPr/>
          </p:nvSpPr>
          <p:spPr>
            <a:xfrm>
              <a:off x="3902319" y="2299320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lowchart: Data 322"/>
            <p:cNvSpPr/>
            <p:nvPr/>
          </p:nvSpPr>
          <p:spPr>
            <a:xfrm>
              <a:off x="3681486" y="313480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lowchart: Data 323"/>
            <p:cNvSpPr/>
            <p:nvPr/>
          </p:nvSpPr>
          <p:spPr>
            <a:xfrm>
              <a:off x="3521759" y="3750159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lowchart: Data 324"/>
            <p:cNvSpPr/>
            <p:nvPr/>
          </p:nvSpPr>
          <p:spPr>
            <a:xfrm>
              <a:off x="3308614" y="168407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lowchart: Data 325"/>
            <p:cNvSpPr/>
            <p:nvPr/>
          </p:nvSpPr>
          <p:spPr>
            <a:xfrm>
              <a:off x="3148887" y="2299320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lowchart: Data 326"/>
            <p:cNvSpPr/>
            <p:nvPr/>
          </p:nvSpPr>
          <p:spPr>
            <a:xfrm>
              <a:off x="2928054" y="313480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lowchart: Data 327"/>
            <p:cNvSpPr/>
            <p:nvPr/>
          </p:nvSpPr>
          <p:spPr>
            <a:xfrm>
              <a:off x="2768327" y="3750159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lowchart: Data 328"/>
            <p:cNvSpPr/>
            <p:nvPr/>
          </p:nvSpPr>
          <p:spPr>
            <a:xfrm>
              <a:off x="1906174" y="168407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lowchart: Data 329"/>
            <p:cNvSpPr/>
            <p:nvPr/>
          </p:nvSpPr>
          <p:spPr>
            <a:xfrm>
              <a:off x="1746447" y="2299320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lowchart: Data 330"/>
            <p:cNvSpPr/>
            <p:nvPr/>
          </p:nvSpPr>
          <p:spPr>
            <a:xfrm>
              <a:off x="1525614" y="313480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lowchart: Data 331"/>
            <p:cNvSpPr/>
            <p:nvPr/>
          </p:nvSpPr>
          <p:spPr>
            <a:xfrm>
              <a:off x="1365887" y="3750159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lowchart: Data 332"/>
            <p:cNvSpPr/>
            <p:nvPr/>
          </p:nvSpPr>
          <p:spPr>
            <a:xfrm>
              <a:off x="2658597" y="168407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lowchart: Data 333"/>
            <p:cNvSpPr/>
            <p:nvPr/>
          </p:nvSpPr>
          <p:spPr>
            <a:xfrm>
              <a:off x="2498870" y="2299320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lowchart: Data 334"/>
            <p:cNvSpPr/>
            <p:nvPr/>
          </p:nvSpPr>
          <p:spPr>
            <a:xfrm>
              <a:off x="2278037" y="3134806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lowchart: Data 335"/>
            <p:cNvSpPr/>
            <p:nvPr/>
          </p:nvSpPr>
          <p:spPr>
            <a:xfrm>
              <a:off x="2118310" y="3750159"/>
              <a:ext cx="761120" cy="579677"/>
            </a:xfrm>
            <a:prstGeom prst="flowChartInputOutpu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Parallelogram 336"/>
            <p:cNvSpPr/>
            <p:nvPr/>
          </p:nvSpPr>
          <p:spPr>
            <a:xfrm>
              <a:off x="4062046" y="2180823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3902801" y="2791508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Parallelogram 338"/>
            <p:cNvSpPr/>
            <p:nvPr/>
          </p:nvSpPr>
          <p:spPr>
            <a:xfrm>
              <a:off x="3145377" y="2793547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Parallelogram 339"/>
            <p:cNvSpPr/>
            <p:nvPr/>
          </p:nvSpPr>
          <p:spPr>
            <a:xfrm>
              <a:off x="2498613" y="2796067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Parallelogram 340"/>
            <p:cNvSpPr/>
            <p:nvPr/>
          </p:nvSpPr>
          <p:spPr>
            <a:xfrm>
              <a:off x="2658597" y="2175175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3308642" y="2175175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Parallelogram 342"/>
            <p:cNvSpPr/>
            <p:nvPr/>
          </p:nvSpPr>
          <p:spPr>
            <a:xfrm>
              <a:off x="1737508" y="2796067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Parallelogram 343"/>
            <p:cNvSpPr/>
            <p:nvPr/>
          </p:nvSpPr>
          <p:spPr>
            <a:xfrm>
              <a:off x="1906174" y="2173329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1653523" y="3134464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Parallelogram 345"/>
            <p:cNvSpPr/>
            <p:nvPr/>
          </p:nvSpPr>
          <p:spPr>
            <a:xfrm>
              <a:off x="2404707" y="3132702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Parallelogram 346"/>
            <p:cNvSpPr/>
            <p:nvPr/>
          </p:nvSpPr>
          <p:spPr>
            <a:xfrm>
              <a:off x="3054510" y="3134806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Parallelogram 347"/>
            <p:cNvSpPr/>
            <p:nvPr/>
          </p:nvSpPr>
          <p:spPr>
            <a:xfrm>
              <a:off x="3808156" y="3134806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3652977" y="3750159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Parallelogram 349"/>
            <p:cNvSpPr/>
            <p:nvPr/>
          </p:nvSpPr>
          <p:spPr>
            <a:xfrm>
              <a:off x="2894997" y="3750159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Parallelogram 350"/>
            <p:cNvSpPr/>
            <p:nvPr/>
          </p:nvSpPr>
          <p:spPr>
            <a:xfrm>
              <a:off x="2244980" y="3752080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1493192" y="3750159"/>
              <a:ext cx="634450" cy="82930"/>
            </a:xfrm>
            <a:prstGeom prst="parallelogram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Parallelogram 352"/>
            <p:cNvSpPr/>
            <p:nvPr/>
          </p:nvSpPr>
          <p:spPr>
            <a:xfrm>
              <a:off x="2202260" y="2928389"/>
              <a:ext cx="1893254" cy="156184"/>
            </a:xfrm>
            <a:prstGeom prst="parallelogram">
              <a:avLst/>
            </a:prstGeom>
            <a:solidFill>
              <a:srgbClr val="4BACC6">
                <a:lumMod val="40000"/>
                <a:lumOff val="60000"/>
              </a:srgbClr>
            </a:solidFill>
            <a:ln w="9525" cap="flat" cmpd="sng" algn="ctr">
              <a:solidFill>
                <a:srgbClr val="31859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6009718" y="3152778"/>
            <a:ext cx="25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Data Movement Energy: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591031" y="2768706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Activation Energy: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7247556" y="3519340"/>
            <a:ext cx="126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I/O Energy:</a:t>
            </a:r>
          </a:p>
        </p:txBody>
      </p:sp>
      <p:sp>
        <p:nvSpPr>
          <p:cNvPr id="357" name="Parallelogram 356"/>
          <p:cNvSpPr/>
          <p:nvPr/>
        </p:nvSpPr>
        <p:spPr>
          <a:xfrm>
            <a:off x="4260825" y="2699180"/>
            <a:ext cx="1293100" cy="2111524"/>
          </a:xfrm>
          <a:prstGeom prst="parallelogram">
            <a:avLst>
              <a:gd name="adj" fmla="val 42890"/>
            </a:avLst>
          </a:prstGeom>
          <a:pattFill prst="dkHorz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8" name="Group 357"/>
          <p:cNvGrpSpPr/>
          <p:nvPr/>
        </p:nvGrpSpPr>
        <p:grpSpPr>
          <a:xfrm>
            <a:off x="-16266" y="1615219"/>
            <a:ext cx="6720777" cy="1962085"/>
            <a:chOff x="612384" y="1271199"/>
            <a:chExt cx="6720777" cy="1962085"/>
          </a:xfrm>
        </p:grpSpPr>
        <p:sp>
          <p:nvSpPr>
            <p:cNvPr id="359" name="TextBox 358"/>
            <p:cNvSpPr txBox="1"/>
            <p:nvPr/>
          </p:nvSpPr>
          <p:spPr>
            <a:xfrm>
              <a:off x="752365" y="1357430"/>
              <a:ext cx="1681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DRAM Bank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612384" y="2166639"/>
              <a:ext cx="138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Row Buffer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27575" y="2833174"/>
              <a:ext cx="12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TSV Array</a:t>
              </a:r>
            </a:p>
          </p:txBody>
        </p:sp>
        <p:cxnSp>
          <p:nvCxnSpPr>
            <p:cNvPr id="362" name="Straight Arrow Connector 361"/>
            <p:cNvCxnSpPr/>
            <p:nvPr/>
          </p:nvCxnSpPr>
          <p:spPr>
            <a:xfrm>
              <a:off x="1769313" y="1773875"/>
              <a:ext cx="380560" cy="15359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3" name="Straight Arrow Connector 362"/>
            <p:cNvCxnSpPr>
              <a:cxnSpLocks/>
              <a:stCxn id="360" idx="3"/>
            </p:cNvCxnSpPr>
            <p:nvPr/>
          </p:nvCxnSpPr>
          <p:spPr>
            <a:xfrm flipV="1">
              <a:off x="1994494" y="2236496"/>
              <a:ext cx="363810" cy="13019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4" name="Straight Arrow Connector 363"/>
            <p:cNvCxnSpPr>
              <a:stCxn id="361" idx="3"/>
              <a:endCxn id="353" idx="5"/>
            </p:cNvCxnSpPr>
            <p:nvPr/>
          </p:nvCxnSpPr>
          <p:spPr>
            <a:xfrm flipV="1">
              <a:off x="1857399" y="3023653"/>
              <a:ext cx="673472" cy="957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5" name="Straight Arrow Connector 364"/>
            <p:cNvCxnSpPr/>
            <p:nvPr/>
          </p:nvCxnSpPr>
          <p:spPr>
            <a:xfrm flipH="1">
              <a:off x="5105718" y="1513215"/>
              <a:ext cx="156427" cy="17920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6" name="TextBox 365"/>
            <p:cNvSpPr txBox="1"/>
            <p:nvPr/>
          </p:nvSpPr>
          <p:spPr>
            <a:xfrm>
              <a:off x="5210464" y="1271199"/>
              <a:ext cx="212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DRAM </a:t>
              </a:r>
              <a:r>
                <a:rPr lang="en-US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ies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 in tack</a:t>
              </a:r>
            </a:p>
          </p:txBody>
        </p:sp>
      </p:grpSp>
      <p:cxnSp>
        <p:nvCxnSpPr>
          <p:cNvPr id="367" name="Straight Arrow Connector 366"/>
          <p:cNvCxnSpPr/>
          <p:nvPr/>
        </p:nvCxnSpPr>
        <p:spPr>
          <a:xfrm flipH="1" flipV="1">
            <a:off x="4202723" y="5111443"/>
            <a:ext cx="338331" cy="8303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8" name="TextBox 367"/>
          <p:cNvSpPr txBox="1"/>
          <p:nvPr/>
        </p:nvSpPr>
        <p:spPr>
          <a:xfrm>
            <a:off x="4503604" y="5033731"/>
            <a:ext cx="2626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Base-layer die with I/O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7231127" y="2017965"/>
            <a:ext cx="11982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rPr>
              <a:t>Activate</a:t>
            </a:r>
          </a:p>
        </p:txBody>
      </p:sp>
      <p:sp>
        <p:nvSpPr>
          <p:cNvPr id="370" name="Parallelogram 369"/>
          <p:cNvSpPr/>
          <p:nvPr/>
        </p:nvSpPr>
        <p:spPr>
          <a:xfrm>
            <a:off x="3049428" y="2286598"/>
            <a:ext cx="634450" cy="82930"/>
          </a:xfrm>
          <a:prstGeom prst="parallelogram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8424502" y="2768164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1819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8110726" y="3888672"/>
            <a:ext cx="11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Bytes read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8191730" y="419428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Calibri"/>
                <a:ea typeface="+mn-ea"/>
              </a:rPr>
              <a:t>pJ</a:t>
            </a:r>
            <a:r>
              <a:rPr lang="en-US" b="1" dirty="0">
                <a:solidFill>
                  <a:srgbClr val="FF0000"/>
                </a:solidFill>
                <a:latin typeface="Calibri"/>
                <a:ea typeface="+mn-ea"/>
              </a:rPr>
              <a:t>/bit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6917372" y="2016697"/>
            <a:ext cx="1910354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rPr>
              <a:t>Read 1</a:t>
            </a:r>
          </a:p>
        </p:txBody>
      </p:sp>
      <p:sp>
        <p:nvSpPr>
          <p:cNvPr id="375" name="Parallelogram 374"/>
          <p:cNvSpPr/>
          <p:nvPr/>
        </p:nvSpPr>
        <p:spPr>
          <a:xfrm>
            <a:off x="3350977" y="2537272"/>
            <a:ext cx="129848" cy="82930"/>
          </a:xfrm>
          <a:prstGeom prst="parallelogram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8424502" y="3183007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 683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8424501" y="3542751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   62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7781013" y="3888672"/>
            <a:ext cx="418073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32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7688160" y="4183869"/>
            <a:ext cx="607809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10.0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983600" y="2018426"/>
            <a:ext cx="1791728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rPr>
              <a:t>Read 2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8424502" y="3152700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1366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8424499" y="3544019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 124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766051" y="3897206"/>
            <a:ext cx="433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64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7706117" y="4177816"/>
            <a:ext cx="521091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6.5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8414499" y="3150723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2049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8421544" y="3542751"/>
            <a:ext cx="111036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 186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pJ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7766049" y="3908693"/>
            <a:ext cx="456589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96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7691925" y="4201273"/>
            <a:ext cx="59624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5.3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6972047" y="2016231"/>
            <a:ext cx="1826808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rPr>
              <a:t>Read 3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7581782" y="3909313"/>
            <a:ext cx="1848222" cy="631781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38683E-6 L -0.00564 0.04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20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12 4.52675E-6 L -0.01085 0.01003 L 0.0178 0.01003 L -0.00087 0.12834 L -0.0353 0.12782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1" dur="indefinite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46 0.1448 L 0.02098 0.22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" y="42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7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0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3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8 0.22968 L 0.10417 0.231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2" y="10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0.23199 L 0.21094 0.2319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9" presetClass="emph" presetSubtype="0" grpId="4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1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8 -0.00026 L 0.02937 0.00051 L 0.00839 0.14686 L -0.02517 0.14506 L 0.02286 0.23096 L 0.10345 0.23328 L 0.21354 0.23405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6" y="1170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mph" presetSubtype="0" grpId="6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6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3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4.52675E-6 L -0.00115 0.01157 L 0.0149 0.01157 L -0.00492 0.13348 L -0.03631 0.13065 L 0.0097 0.2091 L 0.09086 0.21116 L 0.20009 0.21399 " pathEditMode="relative" rAng="0" ptsTypes="AAAAAAAA">
                                      <p:cBhvr>
                                        <p:cTn id="135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89" y="107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9" presetClass="emph" presetSubtype="0" grpId="8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4" grpId="0"/>
      <p:bldP spid="355" grpId="0"/>
      <p:bldP spid="356" grpId="0"/>
      <p:bldP spid="369" grpId="0" animBg="1"/>
      <p:bldP spid="369" grpId="1" animBg="1"/>
      <p:bldP spid="370" grpId="0" animBg="1"/>
      <p:bldP spid="370" grpId="1" animBg="1"/>
      <p:bldP spid="370" grpId="2" animBg="1"/>
      <p:bldP spid="371" grpId="0" animBg="1"/>
      <p:bldP spid="372" grpId="0"/>
      <p:bldP spid="373" grpId="0"/>
      <p:bldP spid="374" grpId="0" build="allAtOnce" animBg="1"/>
      <p:bldP spid="374" grpId="1" uiExpand="1" build="allAtOnce"/>
      <p:bldP spid="375" grpId="0" animBg="1"/>
      <p:bldP spid="375" grpId="1" animBg="1"/>
      <p:bldP spid="375" grpId="2" animBg="1"/>
      <p:bldP spid="375" grpId="3" animBg="1"/>
      <p:bldP spid="375" grpId="4" animBg="1"/>
      <p:bldP spid="375" grpId="5" animBg="1"/>
      <p:bldP spid="375" grpId="6" animBg="1"/>
      <p:bldP spid="375" grpId="7" animBg="1"/>
      <p:bldP spid="375" grpId="8" animBg="1"/>
      <p:bldP spid="375" grpId="9" animBg="1"/>
      <p:bldP spid="376" grpId="0" animBg="1"/>
      <p:bldP spid="377" grpId="0" animBg="1"/>
      <p:bldP spid="378" grpId="0" animBg="1"/>
      <p:bldP spid="379" grpId="0" animBg="1"/>
      <p:bldP spid="380" grpId="0" animBg="1"/>
      <p:bldP spid="380" grpId="1" autoUpdateAnimBg="0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89" grpId="1" autoUpdateAnimBg="0"/>
      <p:bldP spid="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Low Row Locality in GPU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 small fraction of the 2KB row is accessed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153258"/>
              </p:ext>
            </p:extLst>
          </p:nvPr>
        </p:nvGraphicFramePr>
        <p:xfrm>
          <a:off x="8449490" y="1314617"/>
          <a:ext cx="2295927" cy="401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493007"/>
              </p:ext>
            </p:extLst>
          </p:nvPr>
        </p:nvGraphicFramePr>
        <p:xfrm>
          <a:off x="3" y="1530220"/>
          <a:ext cx="8372666" cy="404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733550" y="1708796"/>
            <a:ext cx="2628900" cy="1190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Inter-thread Contention for Row-buffers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00676" y="1708795"/>
            <a:ext cx="2628900" cy="1190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Irregular Access Patterns</a:t>
            </a:r>
          </a:p>
        </p:txBody>
      </p:sp>
      <p:cxnSp>
        <p:nvCxnSpPr>
          <p:cNvPr id="6" name="Straight Arrow Connector 5"/>
          <p:cNvCxnSpPr>
            <a:stCxn id="14" idx="2"/>
          </p:cNvCxnSpPr>
          <p:nvPr/>
        </p:nvCxnSpPr>
        <p:spPr>
          <a:xfrm>
            <a:off x="6715126" y="2899420"/>
            <a:ext cx="1405174" cy="12495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6715126" y="2899420"/>
            <a:ext cx="818149" cy="12495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>
            <a:off x="6715126" y="2899420"/>
            <a:ext cx="225490" cy="12495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</p:cNvCxnSpPr>
          <p:nvPr/>
        </p:nvCxnSpPr>
        <p:spPr>
          <a:xfrm flipH="1">
            <a:off x="6348178" y="2899420"/>
            <a:ext cx="366948" cy="12495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048000" y="2899420"/>
            <a:ext cx="2786831" cy="11811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317845" y="2899419"/>
            <a:ext cx="730155" cy="8417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733550" y="2899418"/>
            <a:ext cx="1314451" cy="6150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013494" y="5576887"/>
            <a:ext cx="7203665" cy="4060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Average Bytes-Per-Activate : 269 (~1/8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of row)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83536" y="2899418"/>
            <a:ext cx="2131590" cy="10816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1" y="2899418"/>
            <a:ext cx="366947" cy="10202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8000" y="2899418"/>
            <a:ext cx="2352676" cy="1137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48000" y="2899418"/>
            <a:ext cx="717387" cy="10202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75797" y="2899418"/>
            <a:ext cx="1839329" cy="1137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7769" y="4095374"/>
            <a:ext cx="615295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48%</a:t>
            </a:r>
          </a:p>
        </p:txBody>
      </p:sp>
      <p:sp>
        <p:nvSpPr>
          <p:cNvPr id="9" name="Right Brace 8"/>
          <p:cNvSpPr/>
          <p:nvPr/>
        </p:nvSpPr>
        <p:spPr>
          <a:xfrm>
            <a:off x="10246290" y="3741175"/>
            <a:ext cx="228162" cy="105003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 animBg="1"/>
      <p:bldP spid="14" grpId="0" animBg="1"/>
      <p:bldP spid="40" grpId="0" animBg="1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DRAM Bank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Hierarchical organization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564704" y="1995713"/>
            <a:ext cx="3985086" cy="3729226"/>
            <a:chOff x="2249759" y="1281113"/>
            <a:chExt cx="3348560" cy="3433065"/>
          </a:xfrm>
        </p:grpSpPr>
        <p:sp>
          <p:nvSpPr>
            <p:cNvPr id="59" name="Parallelogram 58"/>
            <p:cNvSpPr/>
            <p:nvPr/>
          </p:nvSpPr>
          <p:spPr>
            <a:xfrm>
              <a:off x="2249759" y="1281113"/>
              <a:ext cx="3348560" cy="3433065"/>
            </a:xfrm>
            <a:prstGeom prst="parallelogram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367" y="3586823"/>
              <a:ext cx="2251660" cy="85245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710568" y="3379041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…</a:t>
              </a: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2921157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3295149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3660777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4037557" y="4427814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4510363" y="4427814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2505425" y="1406757"/>
              <a:ext cx="761650" cy="2743596"/>
            </a:xfrm>
            <a:prstGeom prst="parallelogram">
              <a:avLst>
                <a:gd name="adj" fmla="val 87945"/>
              </a:avLst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018459" y="4524300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H="1">
              <a:off x="3388187" y="4524300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3748645" y="45242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4129504" y="45117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4608865" y="45117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6232" y="2747971"/>
              <a:ext cx="2229948" cy="76980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9768" y="2037142"/>
              <a:ext cx="2229948" cy="76980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913" y="1336016"/>
              <a:ext cx="2212072" cy="761461"/>
            </a:xfrm>
            <a:prstGeom prst="rect">
              <a:avLst/>
            </a:prstGeom>
          </p:spPr>
        </p:pic>
        <p:cxnSp>
          <p:nvCxnSpPr>
            <p:cNvPr id="76" name="Straight Connector 75"/>
            <p:cNvCxnSpPr/>
            <p:nvPr/>
          </p:nvCxnSpPr>
          <p:spPr>
            <a:xfrm>
              <a:off x="3018459" y="4659219"/>
              <a:ext cx="1754422" cy="0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919441" y="1930076"/>
            <a:ext cx="131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DRAM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Bank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945525" y="2306028"/>
            <a:ext cx="1255670" cy="3642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TextBox 78"/>
          <p:cNvSpPr txBox="1"/>
          <p:nvPr/>
        </p:nvSpPr>
        <p:spPr>
          <a:xfrm>
            <a:off x="6943480" y="3368798"/>
            <a:ext cx="246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Local Sense Amps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  2KB Row Buffer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51135" y="2160168"/>
            <a:ext cx="13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Subarray</a:t>
            </a:r>
          </a:p>
        </p:txBody>
      </p:sp>
      <p:cxnSp>
        <p:nvCxnSpPr>
          <p:cNvPr id="81" name="Straight Arrow Connector 80"/>
          <p:cNvCxnSpPr>
            <a:stCxn id="80" idx="1"/>
          </p:cNvCxnSpPr>
          <p:nvPr/>
        </p:nvCxnSpPr>
        <p:spPr>
          <a:xfrm flipH="1" flipV="1">
            <a:off x="6328435" y="2314059"/>
            <a:ext cx="622700" cy="7694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Parallelogram 81"/>
          <p:cNvSpPr/>
          <p:nvPr/>
        </p:nvSpPr>
        <p:spPr>
          <a:xfrm>
            <a:off x="3775401" y="2039911"/>
            <a:ext cx="2566871" cy="734972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Parallelogram 82"/>
          <p:cNvSpPr/>
          <p:nvPr/>
        </p:nvSpPr>
        <p:spPr>
          <a:xfrm>
            <a:off x="3799545" y="2628220"/>
            <a:ext cx="2347598" cy="842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4" name="Straight Arrow Connector 83"/>
          <p:cNvCxnSpPr>
            <a:stCxn id="80" idx="1"/>
          </p:cNvCxnSpPr>
          <p:nvPr/>
        </p:nvCxnSpPr>
        <p:spPr>
          <a:xfrm flipH="1">
            <a:off x="6186371" y="2391001"/>
            <a:ext cx="764764" cy="5379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Straight Arrow Connector 84"/>
          <p:cNvCxnSpPr>
            <a:stCxn id="80" idx="1"/>
          </p:cNvCxnSpPr>
          <p:nvPr/>
        </p:nvCxnSpPr>
        <p:spPr>
          <a:xfrm flipH="1">
            <a:off x="6045091" y="2391001"/>
            <a:ext cx="906044" cy="1186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6" name="Parallelogram 85"/>
          <p:cNvSpPr/>
          <p:nvPr/>
        </p:nvSpPr>
        <p:spPr>
          <a:xfrm>
            <a:off x="3594823" y="2819807"/>
            <a:ext cx="2541787" cy="673176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3377483" y="3584190"/>
            <a:ext cx="2568084" cy="647000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087007" y="4566327"/>
            <a:ext cx="2667931" cy="711026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Parallelogram 88"/>
          <p:cNvSpPr/>
          <p:nvPr/>
        </p:nvSpPr>
        <p:spPr>
          <a:xfrm>
            <a:off x="3608502" y="3393277"/>
            <a:ext cx="2347598" cy="842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Parallelogram 89"/>
          <p:cNvSpPr/>
          <p:nvPr/>
        </p:nvSpPr>
        <p:spPr>
          <a:xfrm>
            <a:off x="3407340" y="4173616"/>
            <a:ext cx="2347598" cy="842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Parallelogram 90"/>
          <p:cNvSpPr/>
          <p:nvPr/>
        </p:nvSpPr>
        <p:spPr>
          <a:xfrm>
            <a:off x="3144518" y="5174227"/>
            <a:ext cx="2347598" cy="842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3740675" y="2969078"/>
            <a:ext cx="2339143" cy="1049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9" name="Group 98"/>
          <p:cNvGrpSpPr/>
          <p:nvPr/>
        </p:nvGrpSpPr>
        <p:grpSpPr>
          <a:xfrm>
            <a:off x="907693" y="2950456"/>
            <a:ext cx="2647903" cy="1484926"/>
            <a:chOff x="193538" y="2490227"/>
            <a:chExt cx="2647903" cy="1484926"/>
          </a:xfrm>
        </p:grpSpPr>
        <p:sp>
          <p:nvSpPr>
            <p:cNvPr id="100" name="TextBox 99"/>
            <p:cNvSpPr txBox="1"/>
            <p:nvPr/>
          </p:nvSpPr>
          <p:spPr>
            <a:xfrm>
              <a:off x="193538" y="2490227"/>
              <a:ext cx="1890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Row-decoder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2008023" y="2721059"/>
              <a:ext cx="685162" cy="608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2" name="TextBox 101"/>
            <p:cNvSpPr txBox="1"/>
            <p:nvPr/>
          </p:nvSpPr>
          <p:spPr>
            <a:xfrm>
              <a:off x="219315" y="3144156"/>
              <a:ext cx="1578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Wordline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 Driver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1649294" y="2850464"/>
              <a:ext cx="1192147" cy="6518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6" name="Straight Arrow Connector 105"/>
          <p:cNvCxnSpPr>
            <a:stCxn id="79" idx="1"/>
            <a:endCxn id="83" idx="2"/>
          </p:cNvCxnSpPr>
          <p:nvPr/>
        </p:nvCxnSpPr>
        <p:spPr>
          <a:xfrm flipH="1" flipV="1">
            <a:off x="6136610" y="2670353"/>
            <a:ext cx="806870" cy="11139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Arrow Connector 106"/>
          <p:cNvCxnSpPr>
            <a:stCxn id="79" idx="1"/>
            <a:endCxn id="89" idx="2"/>
          </p:cNvCxnSpPr>
          <p:nvPr/>
        </p:nvCxnSpPr>
        <p:spPr>
          <a:xfrm flipH="1" flipV="1">
            <a:off x="5945567" y="3435410"/>
            <a:ext cx="997913" cy="3488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8" name="Straight Arrow Connector 107"/>
          <p:cNvCxnSpPr>
            <a:stCxn id="79" idx="1"/>
            <a:endCxn id="90" idx="2"/>
          </p:cNvCxnSpPr>
          <p:nvPr/>
        </p:nvCxnSpPr>
        <p:spPr>
          <a:xfrm flipH="1">
            <a:off x="5744405" y="3784297"/>
            <a:ext cx="1199075" cy="43145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9" name="Straight Arrow Connector 108"/>
          <p:cNvCxnSpPr>
            <a:stCxn id="79" idx="1"/>
            <a:endCxn id="91" idx="2"/>
          </p:cNvCxnSpPr>
          <p:nvPr/>
        </p:nvCxnSpPr>
        <p:spPr>
          <a:xfrm flipH="1">
            <a:off x="5481583" y="3784297"/>
            <a:ext cx="1461897" cy="143206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0" name="Straight Arrow Connector 109"/>
          <p:cNvCxnSpPr>
            <a:stCxn id="80" idx="1"/>
          </p:cNvCxnSpPr>
          <p:nvPr/>
        </p:nvCxnSpPr>
        <p:spPr>
          <a:xfrm flipH="1">
            <a:off x="5804993" y="2391001"/>
            <a:ext cx="1146142" cy="20829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697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5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5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9074E-6 1.31687E-6 L -0.00984 0.073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" y="3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  <p:bldP spid="82" grpId="0" animBg="1"/>
      <p:bldP spid="82" grpId="1" animBg="1"/>
      <p:bldP spid="83" grpId="0" animBg="1"/>
      <p:bldP spid="83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Row Activation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Exploiting the hierarchical </a:t>
            </a:r>
            <a:r>
              <a:rPr lang="en-US" b="1" dirty="0" err="1"/>
              <a:t>wordline</a:t>
            </a:r>
            <a:endParaRPr lang="en-US" b="1" dirty="0"/>
          </a:p>
        </p:txBody>
      </p:sp>
      <p:sp>
        <p:nvSpPr>
          <p:cNvPr id="321" name="TextBox 320"/>
          <p:cNvSpPr txBox="1"/>
          <p:nvPr/>
        </p:nvSpPr>
        <p:spPr>
          <a:xfrm>
            <a:off x="5421490" y="5147360"/>
            <a:ext cx="306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Column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+mn-ea"/>
              </a:rPr>
              <a:t>Muxes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 (32 x 8 bits)</a:t>
            </a:r>
          </a:p>
        </p:txBody>
      </p:sp>
      <p:sp>
        <p:nvSpPr>
          <p:cNvPr id="178" name="Parallelogram 177"/>
          <p:cNvSpPr/>
          <p:nvPr/>
        </p:nvSpPr>
        <p:spPr>
          <a:xfrm>
            <a:off x="1037983" y="2254222"/>
            <a:ext cx="6956993" cy="2486990"/>
          </a:xfrm>
          <a:prstGeom prst="parallelogram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1960539" y="2713362"/>
            <a:ext cx="1335689" cy="1680924"/>
            <a:chOff x="1682105" y="1691436"/>
            <a:chExt cx="1179374" cy="1526078"/>
          </a:xfrm>
        </p:grpSpPr>
        <p:sp>
          <p:nvSpPr>
            <p:cNvPr id="180" name="Parallelogram 179"/>
            <p:cNvSpPr/>
            <p:nvPr/>
          </p:nvSpPr>
          <p:spPr>
            <a:xfrm>
              <a:off x="1718476" y="1693065"/>
              <a:ext cx="1143003" cy="1285875"/>
            </a:xfrm>
            <a:prstGeom prst="parallelogram">
              <a:avLst>
                <a:gd name="adj" fmla="val 27500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1682761" y="2997991"/>
              <a:ext cx="859631" cy="147638"/>
            </a:xfrm>
            <a:prstGeom prst="parallelogram">
              <a:avLst>
                <a:gd name="adj" fmla="val 23600"/>
              </a:avLst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27"/>
            <p:cNvSpPr/>
            <p:nvPr/>
          </p:nvSpPr>
          <p:spPr>
            <a:xfrm>
              <a:off x="1682105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28"/>
            <p:cNvSpPr/>
            <p:nvPr/>
          </p:nvSpPr>
          <p:spPr>
            <a:xfrm>
              <a:off x="189318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29"/>
            <p:cNvSpPr/>
            <p:nvPr/>
          </p:nvSpPr>
          <p:spPr>
            <a:xfrm>
              <a:off x="209927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30"/>
            <p:cNvSpPr/>
            <p:nvPr/>
          </p:nvSpPr>
          <p:spPr>
            <a:xfrm>
              <a:off x="2307906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32"/>
            <p:cNvSpPr/>
            <p:nvPr/>
          </p:nvSpPr>
          <p:spPr>
            <a:xfrm>
              <a:off x="1721224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33"/>
            <p:cNvSpPr/>
            <p:nvPr/>
          </p:nvSpPr>
          <p:spPr>
            <a:xfrm>
              <a:off x="190663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34"/>
            <p:cNvSpPr/>
            <p:nvPr/>
          </p:nvSpPr>
          <p:spPr>
            <a:xfrm>
              <a:off x="211272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35"/>
            <p:cNvSpPr/>
            <p:nvPr/>
          </p:nvSpPr>
          <p:spPr>
            <a:xfrm>
              <a:off x="2321353" y="1691436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976728" y="2713362"/>
            <a:ext cx="1335689" cy="1680924"/>
            <a:chOff x="1682105" y="1691436"/>
            <a:chExt cx="1179374" cy="1526078"/>
          </a:xfrm>
        </p:grpSpPr>
        <p:sp>
          <p:nvSpPr>
            <p:cNvPr id="191" name="Parallelogram 190"/>
            <p:cNvSpPr/>
            <p:nvPr/>
          </p:nvSpPr>
          <p:spPr>
            <a:xfrm>
              <a:off x="1718476" y="1693065"/>
              <a:ext cx="1143003" cy="1285875"/>
            </a:xfrm>
            <a:prstGeom prst="parallelogram">
              <a:avLst>
                <a:gd name="adj" fmla="val 27500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Parallelogram 191"/>
            <p:cNvSpPr/>
            <p:nvPr/>
          </p:nvSpPr>
          <p:spPr>
            <a:xfrm>
              <a:off x="1682761" y="2997991"/>
              <a:ext cx="859631" cy="147638"/>
            </a:xfrm>
            <a:prstGeom prst="parallelogram">
              <a:avLst>
                <a:gd name="adj" fmla="val 23600"/>
              </a:avLst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40"/>
            <p:cNvSpPr/>
            <p:nvPr/>
          </p:nvSpPr>
          <p:spPr>
            <a:xfrm>
              <a:off x="1682105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41"/>
            <p:cNvSpPr/>
            <p:nvPr/>
          </p:nvSpPr>
          <p:spPr>
            <a:xfrm>
              <a:off x="189318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42"/>
            <p:cNvSpPr/>
            <p:nvPr/>
          </p:nvSpPr>
          <p:spPr>
            <a:xfrm>
              <a:off x="209927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43"/>
            <p:cNvSpPr/>
            <p:nvPr/>
          </p:nvSpPr>
          <p:spPr>
            <a:xfrm>
              <a:off x="2307906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44"/>
            <p:cNvSpPr/>
            <p:nvPr/>
          </p:nvSpPr>
          <p:spPr>
            <a:xfrm>
              <a:off x="1721224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45"/>
            <p:cNvSpPr/>
            <p:nvPr/>
          </p:nvSpPr>
          <p:spPr>
            <a:xfrm>
              <a:off x="190663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46"/>
            <p:cNvSpPr/>
            <p:nvPr/>
          </p:nvSpPr>
          <p:spPr>
            <a:xfrm>
              <a:off x="211272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47"/>
            <p:cNvSpPr/>
            <p:nvPr/>
          </p:nvSpPr>
          <p:spPr>
            <a:xfrm>
              <a:off x="2321353" y="1691436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008155" y="2713362"/>
            <a:ext cx="1335689" cy="1680924"/>
            <a:chOff x="1682105" y="1691436"/>
            <a:chExt cx="1179374" cy="1526078"/>
          </a:xfrm>
        </p:grpSpPr>
        <p:sp>
          <p:nvSpPr>
            <p:cNvPr id="202" name="Parallelogram 201"/>
            <p:cNvSpPr/>
            <p:nvPr/>
          </p:nvSpPr>
          <p:spPr>
            <a:xfrm>
              <a:off x="1718476" y="1693065"/>
              <a:ext cx="1143003" cy="1285875"/>
            </a:xfrm>
            <a:prstGeom prst="parallelogram">
              <a:avLst>
                <a:gd name="adj" fmla="val 27500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Parallelogram 202"/>
            <p:cNvSpPr/>
            <p:nvPr/>
          </p:nvSpPr>
          <p:spPr>
            <a:xfrm>
              <a:off x="1682761" y="2997991"/>
              <a:ext cx="859631" cy="147638"/>
            </a:xfrm>
            <a:prstGeom prst="parallelogram">
              <a:avLst>
                <a:gd name="adj" fmla="val 23600"/>
              </a:avLst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51"/>
            <p:cNvSpPr/>
            <p:nvPr/>
          </p:nvSpPr>
          <p:spPr>
            <a:xfrm>
              <a:off x="1682105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52"/>
            <p:cNvSpPr/>
            <p:nvPr/>
          </p:nvSpPr>
          <p:spPr>
            <a:xfrm>
              <a:off x="189318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53"/>
            <p:cNvSpPr/>
            <p:nvPr/>
          </p:nvSpPr>
          <p:spPr>
            <a:xfrm>
              <a:off x="209927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54"/>
            <p:cNvSpPr/>
            <p:nvPr/>
          </p:nvSpPr>
          <p:spPr>
            <a:xfrm>
              <a:off x="2307906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55"/>
            <p:cNvSpPr/>
            <p:nvPr/>
          </p:nvSpPr>
          <p:spPr>
            <a:xfrm>
              <a:off x="1721224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56"/>
            <p:cNvSpPr/>
            <p:nvPr/>
          </p:nvSpPr>
          <p:spPr>
            <a:xfrm>
              <a:off x="190663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57"/>
            <p:cNvSpPr/>
            <p:nvPr/>
          </p:nvSpPr>
          <p:spPr>
            <a:xfrm>
              <a:off x="211272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58"/>
            <p:cNvSpPr/>
            <p:nvPr/>
          </p:nvSpPr>
          <p:spPr>
            <a:xfrm>
              <a:off x="2321353" y="1691436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036749" y="2713362"/>
            <a:ext cx="1335689" cy="1680924"/>
            <a:chOff x="1682105" y="1691436"/>
            <a:chExt cx="1179374" cy="1526078"/>
          </a:xfrm>
        </p:grpSpPr>
        <p:sp>
          <p:nvSpPr>
            <p:cNvPr id="213" name="Parallelogram 212"/>
            <p:cNvSpPr/>
            <p:nvPr/>
          </p:nvSpPr>
          <p:spPr>
            <a:xfrm>
              <a:off x="1718476" y="1693065"/>
              <a:ext cx="1143003" cy="1285875"/>
            </a:xfrm>
            <a:prstGeom prst="parallelogram">
              <a:avLst>
                <a:gd name="adj" fmla="val 27500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Parallelogram 213"/>
            <p:cNvSpPr/>
            <p:nvPr/>
          </p:nvSpPr>
          <p:spPr>
            <a:xfrm>
              <a:off x="1682761" y="2997991"/>
              <a:ext cx="859631" cy="147638"/>
            </a:xfrm>
            <a:prstGeom prst="parallelogram">
              <a:avLst>
                <a:gd name="adj" fmla="val 23600"/>
              </a:avLst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62"/>
            <p:cNvSpPr/>
            <p:nvPr/>
          </p:nvSpPr>
          <p:spPr>
            <a:xfrm>
              <a:off x="1682105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63"/>
            <p:cNvSpPr/>
            <p:nvPr/>
          </p:nvSpPr>
          <p:spPr>
            <a:xfrm>
              <a:off x="189318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64"/>
            <p:cNvSpPr/>
            <p:nvPr/>
          </p:nvSpPr>
          <p:spPr>
            <a:xfrm>
              <a:off x="209927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65"/>
            <p:cNvSpPr/>
            <p:nvPr/>
          </p:nvSpPr>
          <p:spPr>
            <a:xfrm>
              <a:off x="2307906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66"/>
            <p:cNvSpPr/>
            <p:nvPr/>
          </p:nvSpPr>
          <p:spPr>
            <a:xfrm>
              <a:off x="1721224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67"/>
            <p:cNvSpPr/>
            <p:nvPr/>
          </p:nvSpPr>
          <p:spPr>
            <a:xfrm>
              <a:off x="190663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68"/>
            <p:cNvSpPr/>
            <p:nvPr/>
          </p:nvSpPr>
          <p:spPr>
            <a:xfrm>
              <a:off x="211272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69"/>
            <p:cNvSpPr/>
            <p:nvPr/>
          </p:nvSpPr>
          <p:spPr>
            <a:xfrm>
              <a:off x="2321353" y="1691436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379002" y="2713362"/>
            <a:ext cx="1335689" cy="1680924"/>
            <a:chOff x="1682105" y="1691436"/>
            <a:chExt cx="1179374" cy="1526078"/>
          </a:xfrm>
        </p:grpSpPr>
        <p:sp>
          <p:nvSpPr>
            <p:cNvPr id="224" name="Parallelogram 223"/>
            <p:cNvSpPr/>
            <p:nvPr/>
          </p:nvSpPr>
          <p:spPr>
            <a:xfrm>
              <a:off x="1718476" y="1693065"/>
              <a:ext cx="1143003" cy="1285875"/>
            </a:xfrm>
            <a:prstGeom prst="parallelogram">
              <a:avLst>
                <a:gd name="adj" fmla="val 27500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Parallelogram 224"/>
            <p:cNvSpPr/>
            <p:nvPr/>
          </p:nvSpPr>
          <p:spPr>
            <a:xfrm>
              <a:off x="1682761" y="2997991"/>
              <a:ext cx="859631" cy="147638"/>
            </a:xfrm>
            <a:prstGeom prst="parallelogram">
              <a:avLst>
                <a:gd name="adj" fmla="val 23600"/>
              </a:avLst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73"/>
            <p:cNvSpPr/>
            <p:nvPr/>
          </p:nvSpPr>
          <p:spPr>
            <a:xfrm>
              <a:off x="1682105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74"/>
            <p:cNvSpPr/>
            <p:nvPr/>
          </p:nvSpPr>
          <p:spPr>
            <a:xfrm>
              <a:off x="189318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75"/>
            <p:cNvSpPr/>
            <p:nvPr/>
          </p:nvSpPr>
          <p:spPr>
            <a:xfrm>
              <a:off x="2099273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76"/>
            <p:cNvSpPr/>
            <p:nvPr/>
          </p:nvSpPr>
          <p:spPr>
            <a:xfrm>
              <a:off x="2307906" y="3168616"/>
              <a:ext cx="190704" cy="48898"/>
            </a:xfrm>
            <a:custGeom>
              <a:avLst/>
              <a:gdLst>
                <a:gd name="connsiteX0" fmla="*/ 0 w 190704"/>
                <a:gd name="connsiteY0" fmla="*/ 0 h 48898"/>
                <a:gd name="connsiteX1" fmla="*/ 190704 w 190704"/>
                <a:gd name="connsiteY1" fmla="*/ 0 h 48898"/>
                <a:gd name="connsiteX2" fmla="*/ 107576 w 190704"/>
                <a:gd name="connsiteY2" fmla="*/ 48898 h 48898"/>
                <a:gd name="connsiteX3" fmla="*/ 26894 w 190704"/>
                <a:gd name="connsiteY3" fmla="*/ 48898 h 48898"/>
                <a:gd name="connsiteX4" fmla="*/ 0 w 190704"/>
                <a:gd name="connsiteY4" fmla="*/ 0 h 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04" h="48898">
                  <a:moveTo>
                    <a:pt x="0" y="0"/>
                  </a:moveTo>
                  <a:lnTo>
                    <a:pt x="190704" y="0"/>
                  </a:lnTo>
                  <a:lnTo>
                    <a:pt x="107576" y="48898"/>
                  </a:lnTo>
                  <a:lnTo>
                    <a:pt x="26894" y="48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77"/>
            <p:cNvSpPr/>
            <p:nvPr/>
          </p:nvSpPr>
          <p:spPr>
            <a:xfrm>
              <a:off x="1721224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78"/>
            <p:cNvSpPr/>
            <p:nvPr/>
          </p:nvSpPr>
          <p:spPr>
            <a:xfrm>
              <a:off x="190663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79"/>
            <p:cNvSpPr/>
            <p:nvPr/>
          </p:nvSpPr>
          <p:spPr>
            <a:xfrm>
              <a:off x="2112720" y="1691884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80"/>
            <p:cNvSpPr/>
            <p:nvPr/>
          </p:nvSpPr>
          <p:spPr>
            <a:xfrm>
              <a:off x="2321353" y="1691436"/>
              <a:ext cx="354513" cy="1286028"/>
            </a:xfrm>
            <a:custGeom>
              <a:avLst/>
              <a:gdLst>
                <a:gd name="connsiteX0" fmla="*/ 310504 w 354513"/>
                <a:gd name="connsiteY0" fmla="*/ 0 h 1286028"/>
                <a:gd name="connsiteX1" fmla="*/ 354513 w 354513"/>
                <a:gd name="connsiteY1" fmla="*/ 0 h 1286028"/>
                <a:gd name="connsiteX2" fmla="*/ 46453 w 354513"/>
                <a:gd name="connsiteY2" fmla="*/ 1286028 h 1286028"/>
                <a:gd name="connsiteX3" fmla="*/ 0 w 354513"/>
                <a:gd name="connsiteY3" fmla="*/ 1283583 h 1286028"/>
                <a:gd name="connsiteX4" fmla="*/ 310504 w 354513"/>
                <a:gd name="connsiteY4" fmla="*/ 0 h 1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13" h="1286028">
                  <a:moveTo>
                    <a:pt x="310504" y="0"/>
                  </a:moveTo>
                  <a:lnTo>
                    <a:pt x="354513" y="0"/>
                  </a:lnTo>
                  <a:lnTo>
                    <a:pt x="46453" y="1286028"/>
                  </a:lnTo>
                  <a:lnTo>
                    <a:pt x="0" y="1283583"/>
                  </a:lnTo>
                  <a:lnTo>
                    <a:pt x="310504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4" name="Straight Connector 233"/>
          <p:cNvCxnSpPr/>
          <p:nvPr/>
        </p:nvCxnSpPr>
        <p:spPr>
          <a:xfrm>
            <a:off x="2004843" y="3039333"/>
            <a:ext cx="5633358" cy="0"/>
          </a:xfrm>
          <a:prstGeom prst="line">
            <a:avLst/>
          </a:prstGeom>
          <a:noFill/>
          <a:ln w="76200" cap="flat" cmpd="sng" algn="ctr">
            <a:solidFill>
              <a:srgbClr val="D99694">
                <a:alpha val="67843"/>
              </a:srgbClr>
            </a:solidFill>
            <a:prstDash val="solid"/>
          </a:ln>
          <a:effectLst/>
        </p:spPr>
      </p:cxnSp>
      <p:grpSp>
        <p:nvGrpSpPr>
          <p:cNvPr id="235" name="Group 234"/>
          <p:cNvGrpSpPr/>
          <p:nvPr/>
        </p:nvGrpSpPr>
        <p:grpSpPr>
          <a:xfrm>
            <a:off x="1963116" y="2387114"/>
            <a:ext cx="5584780" cy="652219"/>
            <a:chOff x="1590588" y="1654175"/>
            <a:chExt cx="4931197" cy="592137"/>
          </a:xfrm>
        </p:grpSpPr>
        <p:sp>
          <p:nvSpPr>
            <p:cNvPr id="236" name="Freeform 88"/>
            <p:cNvSpPr/>
            <p:nvPr/>
          </p:nvSpPr>
          <p:spPr>
            <a:xfrm>
              <a:off x="1590588" y="1654175"/>
              <a:ext cx="222250" cy="212725"/>
            </a:xfrm>
            <a:custGeom>
              <a:avLst/>
              <a:gdLst>
                <a:gd name="connsiteX0" fmla="*/ 47625 w 222250"/>
                <a:gd name="connsiteY0" fmla="*/ 0 h 212725"/>
                <a:gd name="connsiteX1" fmla="*/ 222250 w 222250"/>
                <a:gd name="connsiteY1" fmla="*/ 3175 h 212725"/>
                <a:gd name="connsiteX2" fmla="*/ 171450 w 222250"/>
                <a:gd name="connsiteY2" fmla="*/ 212725 h 212725"/>
                <a:gd name="connsiteX3" fmla="*/ 0 w 222250"/>
                <a:gd name="connsiteY3" fmla="*/ 209550 h 212725"/>
                <a:gd name="connsiteX4" fmla="*/ 47625 w 222250"/>
                <a:gd name="connsiteY4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" h="212725">
                  <a:moveTo>
                    <a:pt x="47625" y="0"/>
                  </a:moveTo>
                  <a:lnTo>
                    <a:pt x="222250" y="3175"/>
                  </a:lnTo>
                  <a:lnTo>
                    <a:pt x="171450" y="212725"/>
                  </a:lnTo>
                  <a:lnTo>
                    <a:pt x="0" y="20955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>
            <a:xfrm>
              <a:off x="1772666" y="1838325"/>
              <a:ext cx="81105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8" name="Straight Connector 237"/>
            <p:cNvCxnSpPr/>
            <p:nvPr/>
          </p:nvCxnSpPr>
          <p:spPr>
            <a:xfrm>
              <a:off x="1782192" y="1784350"/>
              <a:ext cx="262162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>
            <a:xfrm>
              <a:off x="1790700" y="1760537"/>
              <a:ext cx="352761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>
            <a:xfrm>
              <a:off x="1812838" y="1677987"/>
              <a:ext cx="470894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1" name="Straight Connector 240"/>
            <p:cNvCxnSpPr/>
            <p:nvPr/>
          </p:nvCxnSpPr>
          <p:spPr>
            <a:xfrm>
              <a:off x="1779017" y="1812925"/>
              <a:ext cx="1709103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>
            <a:xfrm flipH="1">
              <a:off x="2488366" y="1835537"/>
              <a:ext cx="95353" cy="39408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>
            <a:xfrm flipH="1">
              <a:off x="2276647" y="1838325"/>
              <a:ext cx="96795" cy="4000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>
            <a:xfrm flipH="1">
              <a:off x="2071998" y="1841305"/>
              <a:ext cx="95353" cy="39408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>
            <a:xfrm flipH="1">
              <a:off x="1886592" y="1841305"/>
              <a:ext cx="95353" cy="39408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 flipH="1">
              <a:off x="3691685" y="1784350"/>
              <a:ext cx="109856" cy="4540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>
            <a:xfrm flipH="1">
              <a:off x="3877204" y="1781369"/>
              <a:ext cx="109856" cy="4540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>
            <a:xfrm flipH="1">
              <a:off x="4084532" y="1778389"/>
              <a:ext cx="109856" cy="4540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>
            <a:xfrm flipH="1">
              <a:off x="4293961" y="1784350"/>
              <a:ext cx="109856" cy="4540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>
            <a:xfrm flipH="1">
              <a:off x="4605370" y="1760537"/>
              <a:ext cx="116227" cy="4803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>
            <a:xfrm flipH="1">
              <a:off x="4787022" y="1756699"/>
              <a:ext cx="116227" cy="4803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>
            <a:xfrm flipH="1">
              <a:off x="4991572" y="1755038"/>
              <a:ext cx="116227" cy="4803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>
            <a:xfrm flipH="1">
              <a:off x="5202085" y="1756699"/>
              <a:ext cx="116227" cy="4803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>
            <a:xfrm flipH="1">
              <a:off x="5784770" y="1670050"/>
              <a:ext cx="137512" cy="5683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>
            <a:xfrm flipH="1">
              <a:off x="5968965" y="1673614"/>
              <a:ext cx="137512" cy="5683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>
            <a:xfrm flipH="1">
              <a:off x="6172642" y="1677987"/>
              <a:ext cx="137512" cy="5683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>
            <a:xfrm flipH="1">
              <a:off x="6384273" y="1677987"/>
              <a:ext cx="137512" cy="5683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>
            <a:xfrm flipH="1">
              <a:off x="2778370" y="1818539"/>
              <a:ext cx="103502" cy="42777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>
            <a:xfrm flipH="1">
              <a:off x="2963902" y="1810602"/>
              <a:ext cx="103502" cy="42777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>
            <a:xfrm flipH="1">
              <a:off x="3168053" y="1814166"/>
              <a:ext cx="103502" cy="42777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>
            <a:xfrm flipH="1">
              <a:off x="3384618" y="1813120"/>
              <a:ext cx="103502" cy="42777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62" name="Parallelogram 261"/>
          <p:cNvSpPr/>
          <p:nvPr/>
        </p:nvSpPr>
        <p:spPr>
          <a:xfrm>
            <a:off x="1594845" y="2720507"/>
            <a:ext cx="539371" cy="1416348"/>
          </a:xfrm>
          <a:prstGeom prst="parallelogram">
            <a:avLst>
              <a:gd name="adj" fmla="val 64689"/>
            </a:avLst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3" name="Straight Connector 262"/>
          <p:cNvCxnSpPr/>
          <p:nvPr/>
        </p:nvCxnSpPr>
        <p:spPr>
          <a:xfrm flipH="1">
            <a:off x="1998988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4" name="Straight Connector 263"/>
          <p:cNvCxnSpPr/>
          <p:nvPr/>
        </p:nvCxnSpPr>
        <p:spPr>
          <a:xfrm flipH="1">
            <a:off x="2234024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5" name="Straight Connector 264"/>
          <p:cNvCxnSpPr/>
          <p:nvPr/>
        </p:nvCxnSpPr>
        <p:spPr>
          <a:xfrm flipH="1">
            <a:off x="2468712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6" name="Straight Connector 265"/>
          <p:cNvCxnSpPr/>
          <p:nvPr/>
        </p:nvCxnSpPr>
        <p:spPr>
          <a:xfrm flipH="1">
            <a:off x="2711177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7" name="Straight Connector 266"/>
          <p:cNvCxnSpPr/>
          <p:nvPr/>
        </p:nvCxnSpPr>
        <p:spPr>
          <a:xfrm flipH="1">
            <a:off x="3022911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8" name="Straight Connector 267"/>
          <p:cNvCxnSpPr/>
          <p:nvPr/>
        </p:nvCxnSpPr>
        <p:spPr>
          <a:xfrm flipH="1">
            <a:off x="3256316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69" name="Straight Connector 268"/>
          <p:cNvCxnSpPr/>
          <p:nvPr/>
        </p:nvCxnSpPr>
        <p:spPr>
          <a:xfrm flipH="1">
            <a:off x="3489726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0" name="Straight Connector 269"/>
          <p:cNvCxnSpPr/>
          <p:nvPr/>
        </p:nvCxnSpPr>
        <p:spPr>
          <a:xfrm flipH="1">
            <a:off x="3725866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1" name="Straight Connector 270"/>
          <p:cNvCxnSpPr/>
          <p:nvPr/>
        </p:nvCxnSpPr>
        <p:spPr>
          <a:xfrm flipH="1">
            <a:off x="4050354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2" name="Straight Connector 271"/>
          <p:cNvCxnSpPr/>
          <p:nvPr/>
        </p:nvCxnSpPr>
        <p:spPr>
          <a:xfrm flipH="1">
            <a:off x="4292818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3" name="Straight Connector 272"/>
          <p:cNvCxnSpPr/>
          <p:nvPr/>
        </p:nvCxnSpPr>
        <p:spPr>
          <a:xfrm flipH="1">
            <a:off x="4518986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4" name="Straight Connector 273"/>
          <p:cNvCxnSpPr/>
          <p:nvPr/>
        </p:nvCxnSpPr>
        <p:spPr>
          <a:xfrm flipH="1">
            <a:off x="4755217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5" name="Straight Connector 274"/>
          <p:cNvCxnSpPr/>
          <p:nvPr/>
        </p:nvCxnSpPr>
        <p:spPr>
          <a:xfrm flipH="1">
            <a:off x="5067452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6" name="Straight Connector 275"/>
          <p:cNvCxnSpPr/>
          <p:nvPr/>
        </p:nvCxnSpPr>
        <p:spPr>
          <a:xfrm flipH="1">
            <a:off x="5316468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7" name="Straight Connector 276"/>
          <p:cNvCxnSpPr/>
          <p:nvPr/>
        </p:nvCxnSpPr>
        <p:spPr>
          <a:xfrm flipH="1">
            <a:off x="5546998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8" name="Straight Connector 277"/>
          <p:cNvCxnSpPr/>
          <p:nvPr/>
        </p:nvCxnSpPr>
        <p:spPr>
          <a:xfrm flipH="1">
            <a:off x="5780263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79" name="Straight Connector 278"/>
          <p:cNvCxnSpPr/>
          <p:nvPr/>
        </p:nvCxnSpPr>
        <p:spPr>
          <a:xfrm flipH="1">
            <a:off x="6415176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0" name="Straight Connector 279"/>
          <p:cNvCxnSpPr/>
          <p:nvPr/>
        </p:nvCxnSpPr>
        <p:spPr>
          <a:xfrm flipH="1">
            <a:off x="6653022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1" name="Straight Connector 280"/>
          <p:cNvCxnSpPr/>
          <p:nvPr/>
        </p:nvCxnSpPr>
        <p:spPr>
          <a:xfrm flipH="1">
            <a:off x="6882889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2" name="Straight Connector 281"/>
          <p:cNvCxnSpPr/>
          <p:nvPr/>
        </p:nvCxnSpPr>
        <p:spPr>
          <a:xfrm flipH="1">
            <a:off x="7122219" y="4396580"/>
            <a:ext cx="36972" cy="148609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3" name="Straight Connector 282"/>
          <p:cNvCxnSpPr/>
          <p:nvPr/>
        </p:nvCxnSpPr>
        <p:spPr>
          <a:xfrm>
            <a:off x="1998988" y="4545189"/>
            <a:ext cx="886276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4" name="Straight Connector 283"/>
          <p:cNvCxnSpPr/>
          <p:nvPr/>
        </p:nvCxnSpPr>
        <p:spPr>
          <a:xfrm>
            <a:off x="3022911" y="4545189"/>
            <a:ext cx="886276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5" name="Straight Connector 284"/>
          <p:cNvCxnSpPr/>
          <p:nvPr/>
        </p:nvCxnSpPr>
        <p:spPr>
          <a:xfrm>
            <a:off x="4052706" y="4545189"/>
            <a:ext cx="886276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6" name="Straight Connector 285"/>
          <p:cNvCxnSpPr/>
          <p:nvPr/>
        </p:nvCxnSpPr>
        <p:spPr>
          <a:xfrm>
            <a:off x="5062779" y="4545189"/>
            <a:ext cx="886276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7" name="Straight Connector 286"/>
          <p:cNvCxnSpPr/>
          <p:nvPr/>
        </p:nvCxnSpPr>
        <p:spPr>
          <a:xfrm>
            <a:off x="6415176" y="4545189"/>
            <a:ext cx="886276" cy="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8" name="Straight Connector 287"/>
          <p:cNvCxnSpPr/>
          <p:nvPr/>
        </p:nvCxnSpPr>
        <p:spPr>
          <a:xfrm flipH="1">
            <a:off x="2835097" y="2259908"/>
            <a:ext cx="617313" cy="2481304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89" name="Straight Connector 288"/>
          <p:cNvCxnSpPr/>
          <p:nvPr/>
        </p:nvCxnSpPr>
        <p:spPr>
          <a:xfrm flipH="1">
            <a:off x="3858029" y="2254222"/>
            <a:ext cx="618727" cy="248699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90" name="Straight Connector 289"/>
          <p:cNvCxnSpPr/>
          <p:nvPr/>
        </p:nvCxnSpPr>
        <p:spPr>
          <a:xfrm flipH="1">
            <a:off x="4882995" y="2254222"/>
            <a:ext cx="618727" cy="248699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91" name="Straight Connector 290"/>
          <p:cNvCxnSpPr/>
          <p:nvPr/>
        </p:nvCxnSpPr>
        <p:spPr>
          <a:xfrm flipH="1">
            <a:off x="5910564" y="2262632"/>
            <a:ext cx="617314" cy="2481304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292" name="Straight Connector 291"/>
          <p:cNvCxnSpPr/>
          <p:nvPr/>
        </p:nvCxnSpPr>
        <p:spPr>
          <a:xfrm flipH="1">
            <a:off x="7255617" y="2254222"/>
            <a:ext cx="611721" cy="248699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sp>
        <p:nvSpPr>
          <p:cNvPr id="293" name="TextBox 292"/>
          <p:cNvSpPr txBox="1"/>
          <p:nvPr/>
        </p:nvSpPr>
        <p:spPr>
          <a:xfrm>
            <a:off x="6218017" y="3177395"/>
            <a:ext cx="388874" cy="40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…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03795" y="4772296"/>
            <a:ext cx="270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Master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+mn-ea"/>
              </a:rPr>
              <a:t>Wordline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 Driver</a:t>
            </a:r>
          </a:p>
        </p:txBody>
      </p:sp>
      <p:cxnSp>
        <p:nvCxnSpPr>
          <p:cNvPr id="295" name="Straight Arrow Connector 294"/>
          <p:cNvCxnSpPr>
            <a:endCxn id="262" idx="3"/>
          </p:cNvCxnSpPr>
          <p:nvPr/>
        </p:nvCxnSpPr>
        <p:spPr>
          <a:xfrm flipV="1">
            <a:off x="1171789" y="4136855"/>
            <a:ext cx="518285" cy="71841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6" name="Straight Arrow Connector 295"/>
          <p:cNvCxnSpPr>
            <a:endCxn id="186" idx="2"/>
          </p:cNvCxnSpPr>
          <p:nvPr/>
        </p:nvCxnSpPr>
        <p:spPr>
          <a:xfrm flipH="1" flipV="1">
            <a:off x="2057453" y="4130372"/>
            <a:ext cx="1369615" cy="102822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7" name="Straight Arrow Connector 296"/>
          <p:cNvCxnSpPr>
            <a:endCxn id="187" idx="2"/>
          </p:cNvCxnSpPr>
          <p:nvPr/>
        </p:nvCxnSpPr>
        <p:spPr>
          <a:xfrm flipH="1" flipV="1">
            <a:off x="2267433" y="4130372"/>
            <a:ext cx="1159634" cy="102822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8" name="Straight Arrow Connector 297"/>
          <p:cNvCxnSpPr>
            <a:endCxn id="188" idx="2"/>
          </p:cNvCxnSpPr>
          <p:nvPr/>
        </p:nvCxnSpPr>
        <p:spPr>
          <a:xfrm flipH="1" flipV="1">
            <a:off x="2500838" y="4130372"/>
            <a:ext cx="920444" cy="102822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9" name="Straight Arrow Connector 298"/>
          <p:cNvCxnSpPr>
            <a:endCxn id="189" idx="2"/>
          </p:cNvCxnSpPr>
          <p:nvPr/>
        </p:nvCxnSpPr>
        <p:spPr>
          <a:xfrm flipH="1" flipV="1">
            <a:off x="2737123" y="4129879"/>
            <a:ext cx="683709" cy="10287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0" name="Straight Arrow Connector 299"/>
          <p:cNvCxnSpPr>
            <a:endCxn id="197" idx="2"/>
          </p:cNvCxnSpPr>
          <p:nvPr/>
        </p:nvCxnSpPr>
        <p:spPr>
          <a:xfrm flipH="1" flipV="1">
            <a:off x="3073642" y="4130372"/>
            <a:ext cx="347190" cy="102822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1" name="Straight Arrow Connector 300"/>
          <p:cNvCxnSpPr>
            <a:endCxn id="198" idx="2"/>
          </p:cNvCxnSpPr>
          <p:nvPr/>
        </p:nvCxnSpPr>
        <p:spPr>
          <a:xfrm flipH="1" flipV="1">
            <a:off x="3283622" y="4130372"/>
            <a:ext cx="136658" cy="102822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2" name="Straight Arrow Connector 301"/>
          <p:cNvCxnSpPr>
            <a:endCxn id="199" idx="2"/>
          </p:cNvCxnSpPr>
          <p:nvPr/>
        </p:nvCxnSpPr>
        <p:spPr>
          <a:xfrm flipV="1">
            <a:off x="3422807" y="4130372"/>
            <a:ext cx="94219" cy="102822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3" name="Straight Arrow Connector 302"/>
          <p:cNvCxnSpPr>
            <a:endCxn id="200" idx="2"/>
          </p:cNvCxnSpPr>
          <p:nvPr/>
        </p:nvCxnSpPr>
        <p:spPr>
          <a:xfrm flipV="1">
            <a:off x="3408904" y="4129879"/>
            <a:ext cx="344408" cy="10287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4" name="Straight Arrow Connector 303"/>
          <p:cNvCxnSpPr>
            <a:endCxn id="208" idx="3"/>
          </p:cNvCxnSpPr>
          <p:nvPr/>
        </p:nvCxnSpPr>
        <p:spPr>
          <a:xfrm flipV="1">
            <a:off x="3423183" y="4127679"/>
            <a:ext cx="629276" cy="10309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5" name="Straight Arrow Connector 304"/>
          <p:cNvCxnSpPr/>
          <p:nvPr/>
        </p:nvCxnSpPr>
        <p:spPr>
          <a:xfrm flipV="1">
            <a:off x="3436317" y="4131504"/>
            <a:ext cx="837763" cy="102708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6" name="Straight Arrow Connector 305"/>
          <p:cNvCxnSpPr>
            <a:endCxn id="202" idx="3"/>
          </p:cNvCxnSpPr>
          <p:nvPr/>
        </p:nvCxnSpPr>
        <p:spPr>
          <a:xfrm flipV="1">
            <a:off x="3415877" y="4131504"/>
            <a:ext cx="1102725" cy="102709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7" name="Straight Arrow Connector 306"/>
          <p:cNvCxnSpPr>
            <a:endCxn id="211" idx="3"/>
          </p:cNvCxnSpPr>
          <p:nvPr/>
        </p:nvCxnSpPr>
        <p:spPr>
          <a:xfrm flipV="1">
            <a:off x="3408904" y="4127186"/>
            <a:ext cx="1323225" cy="104033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8" name="Straight Arrow Connector 307"/>
          <p:cNvCxnSpPr/>
          <p:nvPr/>
        </p:nvCxnSpPr>
        <p:spPr>
          <a:xfrm flipV="1">
            <a:off x="3408904" y="4127680"/>
            <a:ext cx="1676526" cy="103983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9" name="Straight Arrow Connector 308"/>
          <p:cNvCxnSpPr/>
          <p:nvPr/>
        </p:nvCxnSpPr>
        <p:spPr>
          <a:xfrm flipV="1">
            <a:off x="3410884" y="4127680"/>
            <a:ext cx="1880054" cy="10600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0" name="Straight Arrow Connector 309"/>
          <p:cNvCxnSpPr/>
          <p:nvPr/>
        </p:nvCxnSpPr>
        <p:spPr>
          <a:xfrm flipV="1">
            <a:off x="3436317" y="4124941"/>
            <a:ext cx="2103164" cy="10336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1" name="Straight Arrow Connector 310"/>
          <p:cNvCxnSpPr/>
          <p:nvPr/>
        </p:nvCxnSpPr>
        <p:spPr>
          <a:xfrm flipV="1">
            <a:off x="3462614" y="4129879"/>
            <a:ext cx="2295458" cy="10287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2" name="Straight Arrow Connector 311"/>
          <p:cNvCxnSpPr/>
          <p:nvPr/>
        </p:nvCxnSpPr>
        <p:spPr>
          <a:xfrm flipV="1">
            <a:off x="3401388" y="4118755"/>
            <a:ext cx="3029540" cy="10615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3" name="Straight Arrow Connector 312"/>
          <p:cNvCxnSpPr/>
          <p:nvPr/>
        </p:nvCxnSpPr>
        <p:spPr>
          <a:xfrm flipV="1">
            <a:off x="3449188" y="4139115"/>
            <a:ext cx="3214793" cy="1037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4" name="Straight Arrow Connector 313"/>
          <p:cNvCxnSpPr>
            <a:endCxn id="224" idx="3"/>
          </p:cNvCxnSpPr>
          <p:nvPr/>
        </p:nvCxnSpPr>
        <p:spPr>
          <a:xfrm flipV="1">
            <a:off x="3452410" y="4131504"/>
            <a:ext cx="3437039" cy="104884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5" name="Straight Arrow Connector 314"/>
          <p:cNvCxnSpPr>
            <a:endCxn id="233" idx="3"/>
          </p:cNvCxnSpPr>
          <p:nvPr/>
        </p:nvCxnSpPr>
        <p:spPr>
          <a:xfrm flipV="1">
            <a:off x="3431622" y="4127186"/>
            <a:ext cx="3671354" cy="99602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6" name="TextBox 315"/>
          <p:cNvSpPr txBox="1"/>
          <p:nvPr/>
        </p:nvSpPr>
        <p:spPr>
          <a:xfrm>
            <a:off x="2199593" y="5218469"/>
            <a:ext cx="264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Local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+mn-ea"/>
              </a:rPr>
              <a:t>Wordline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 Driver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498348" y="2762083"/>
            <a:ext cx="124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Subarray</a:t>
            </a:r>
          </a:p>
        </p:txBody>
      </p:sp>
      <p:cxnSp>
        <p:nvCxnSpPr>
          <p:cNvPr id="318" name="Straight Arrow Connector 317"/>
          <p:cNvCxnSpPr/>
          <p:nvPr/>
        </p:nvCxnSpPr>
        <p:spPr>
          <a:xfrm>
            <a:off x="1228304" y="3078122"/>
            <a:ext cx="171033" cy="25101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2" name="Parallelogram 321"/>
          <p:cNvSpPr/>
          <p:nvPr/>
        </p:nvSpPr>
        <p:spPr>
          <a:xfrm>
            <a:off x="1869398" y="4309277"/>
            <a:ext cx="5419364" cy="263721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7" name="Straight Connector 326"/>
          <p:cNvCxnSpPr/>
          <p:nvPr/>
        </p:nvCxnSpPr>
        <p:spPr>
          <a:xfrm>
            <a:off x="2290354" y="3027307"/>
            <a:ext cx="172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28" name="Straight Connector 327"/>
          <p:cNvCxnSpPr/>
          <p:nvPr/>
        </p:nvCxnSpPr>
        <p:spPr>
          <a:xfrm>
            <a:off x="2511167" y="3027307"/>
            <a:ext cx="188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29" name="Straight Connector 328"/>
          <p:cNvCxnSpPr/>
          <p:nvPr/>
        </p:nvCxnSpPr>
        <p:spPr>
          <a:xfrm>
            <a:off x="2739977" y="3027307"/>
            <a:ext cx="18687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0" name="Straight Connector 329"/>
          <p:cNvCxnSpPr/>
          <p:nvPr/>
        </p:nvCxnSpPr>
        <p:spPr>
          <a:xfrm>
            <a:off x="2972786" y="3027307"/>
            <a:ext cx="21992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1" name="Straight Connector 330"/>
          <p:cNvCxnSpPr/>
          <p:nvPr/>
        </p:nvCxnSpPr>
        <p:spPr>
          <a:xfrm>
            <a:off x="3300035" y="3031942"/>
            <a:ext cx="172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2" name="Straight Connector 331"/>
          <p:cNvCxnSpPr/>
          <p:nvPr/>
        </p:nvCxnSpPr>
        <p:spPr>
          <a:xfrm>
            <a:off x="3520848" y="3031942"/>
            <a:ext cx="188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3" name="Straight Connector 332"/>
          <p:cNvCxnSpPr/>
          <p:nvPr/>
        </p:nvCxnSpPr>
        <p:spPr>
          <a:xfrm>
            <a:off x="3749659" y="3031942"/>
            <a:ext cx="18687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4" name="Straight Connector 333"/>
          <p:cNvCxnSpPr/>
          <p:nvPr/>
        </p:nvCxnSpPr>
        <p:spPr>
          <a:xfrm>
            <a:off x="3982467" y="3031942"/>
            <a:ext cx="21992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5" name="Straight Connector 334"/>
          <p:cNvCxnSpPr/>
          <p:nvPr/>
        </p:nvCxnSpPr>
        <p:spPr>
          <a:xfrm>
            <a:off x="4340469" y="3032689"/>
            <a:ext cx="172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6" name="Straight Connector 335"/>
          <p:cNvCxnSpPr/>
          <p:nvPr/>
        </p:nvCxnSpPr>
        <p:spPr>
          <a:xfrm>
            <a:off x="4561281" y="3032689"/>
            <a:ext cx="188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7" name="Straight Connector 336"/>
          <p:cNvCxnSpPr/>
          <p:nvPr/>
        </p:nvCxnSpPr>
        <p:spPr>
          <a:xfrm>
            <a:off x="4790092" y="3032689"/>
            <a:ext cx="18687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8" name="Straight Connector 337"/>
          <p:cNvCxnSpPr/>
          <p:nvPr/>
        </p:nvCxnSpPr>
        <p:spPr>
          <a:xfrm>
            <a:off x="5022900" y="3032689"/>
            <a:ext cx="21992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39" name="Straight Connector 338"/>
          <p:cNvCxnSpPr/>
          <p:nvPr/>
        </p:nvCxnSpPr>
        <p:spPr>
          <a:xfrm>
            <a:off x="5367611" y="3033364"/>
            <a:ext cx="172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0" name="Straight Connector 339"/>
          <p:cNvCxnSpPr/>
          <p:nvPr/>
        </p:nvCxnSpPr>
        <p:spPr>
          <a:xfrm>
            <a:off x="5588424" y="3033364"/>
            <a:ext cx="188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1" name="Straight Connector 340"/>
          <p:cNvCxnSpPr/>
          <p:nvPr/>
        </p:nvCxnSpPr>
        <p:spPr>
          <a:xfrm>
            <a:off x="5817234" y="3033364"/>
            <a:ext cx="18687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2" name="Straight Connector 341"/>
          <p:cNvCxnSpPr/>
          <p:nvPr/>
        </p:nvCxnSpPr>
        <p:spPr>
          <a:xfrm>
            <a:off x="6050043" y="3033364"/>
            <a:ext cx="21992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3" name="Straight Connector 342"/>
          <p:cNvCxnSpPr/>
          <p:nvPr/>
        </p:nvCxnSpPr>
        <p:spPr>
          <a:xfrm>
            <a:off x="6706057" y="3034516"/>
            <a:ext cx="172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4" name="Straight Connector 343"/>
          <p:cNvCxnSpPr/>
          <p:nvPr/>
        </p:nvCxnSpPr>
        <p:spPr>
          <a:xfrm>
            <a:off x="6926869" y="3034516"/>
            <a:ext cx="188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5" name="Straight Connector 344"/>
          <p:cNvCxnSpPr/>
          <p:nvPr/>
        </p:nvCxnSpPr>
        <p:spPr>
          <a:xfrm>
            <a:off x="7155680" y="3034516"/>
            <a:ext cx="18687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cxnSp>
        <p:nvCxnSpPr>
          <p:cNvPr id="346" name="Straight Connector 345"/>
          <p:cNvCxnSpPr/>
          <p:nvPr/>
        </p:nvCxnSpPr>
        <p:spPr>
          <a:xfrm>
            <a:off x="7388488" y="3034516"/>
            <a:ext cx="21992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glow rad="25400">
              <a:srgbClr val="F79646">
                <a:satMod val="175000"/>
                <a:alpha val="50000"/>
              </a:srgbClr>
            </a:glow>
          </a:effectLst>
        </p:spPr>
      </p:cxnSp>
      <p:sp>
        <p:nvSpPr>
          <p:cNvPr id="348" name="TextBox 347"/>
          <p:cNvSpPr txBox="1"/>
          <p:nvPr/>
        </p:nvSpPr>
        <p:spPr>
          <a:xfrm>
            <a:off x="933162" y="1774264"/>
            <a:ext cx="266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/>
                <a:ea typeface="+mn-ea"/>
              </a:rPr>
              <a:t>Segment Select Driver</a:t>
            </a:r>
          </a:p>
        </p:txBody>
      </p:sp>
      <p:cxnSp>
        <p:nvCxnSpPr>
          <p:cNvPr id="349" name="Straight Arrow Connector 348"/>
          <p:cNvCxnSpPr/>
          <p:nvPr/>
        </p:nvCxnSpPr>
        <p:spPr>
          <a:xfrm>
            <a:off x="2035961" y="2081801"/>
            <a:ext cx="80934" cy="3053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0" name="Straight Arrow Connector 319"/>
          <p:cNvCxnSpPr>
            <a:stCxn id="321" idx="0"/>
            <a:endCxn id="228" idx="2"/>
          </p:cNvCxnSpPr>
          <p:nvPr/>
        </p:nvCxnSpPr>
        <p:spPr>
          <a:xfrm flipV="1">
            <a:off x="6951845" y="4394286"/>
            <a:ext cx="21451" cy="75307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1" name="TextBox 350"/>
          <p:cNvSpPr txBox="1"/>
          <p:nvPr/>
        </p:nvSpPr>
        <p:spPr>
          <a:xfrm>
            <a:off x="4031108" y="1603890"/>
            <a:ext cx="88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Mats</a:t>
            </a:r>
          </a:p>
        </p:txBody>
      </p:sp>
      <p:cxnSp>
        <p:nvCxnSpPr>
          <p:cNvPr id="352" name="Straight Arrow Connector 351"/>
          <p:cNvCxnSpPr>
            <a:stCxn id="351" idx="2"/>
          </p:cNvCxnSpPr>
          <p:nvPr/>
        </p:nvCxnSpPr>
        <p:spPr>
          <a:xfrm flipH="1">
            <a:off x="2448228" y="2004000"/>
            <a:ext cx="2023338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3" name="Straight Arrow Connector 352"/>
          <p:cNvCxnSpPr>
            <a:endCxn id="180" idx="0"/>
          </p:cNvCxnSpPr>
          <p:nvPr/>
        </p:nvCxnSpPr>
        <p:spPr>
          <a:xfrm flipH="1">
            <a:off x="2648980" y="2004000"/>
            <a:ext cx="1802380" cy="7111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4" name="Straight Arrow Connector 353"/>
          <p:cNvCxnSpPr/>
          <p:nvPr/>
        </p:nvCxnSpPr>
        <p:spPr>
          <a:xfrm flipH="1">
            <a:off x="2942562" y="2004000"/>
            <a:ext cx="1487743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5" name="Straight Arrow Connector 354"/>
          <p:cNvCxnSpPr/>
          <p:nvPr/>
        </p:nvCxnSpPr>
        <p:spPr>
          <a:xfrm flipH="1">
            <a:off x="3154204" y="2004000"/>
            <a:ext cx="1323551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6" name="Straight Arrow Connector 355"/>
          <p:cNvCxnSpPr/>
          <p:nvPr/>
        </p:nvCxnSpPr>
        <p:spPr>
          <a:xfrm flipH="1">
            <a:off x="3467738" y="2004000"/>
            <a:ext cx="994471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7" name="Straight Arrow Connector 356"/>
          <p:cNvCxnSpPr>
            <a:stCxn id="351" idx="2"/>
          </p:cNvCxnSpPr>
          <p:nvPr/>
        </p:nvCxnSpPr>
        <p:spPr>
          <a:xfrm flipH="1">
            <a:off x="3715582" y="2004000"/>
            <a:ext cx="755984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8" name="Straight Arrow Connector 357"/>
          <p:cNvCxnSpPr>
            <a:stCxn id="351" idx="2"/>
          </p:cNvCxnSpPr>
          <p:nvPr/>
        </p:nvCxnSpPr>
        <p:spPr>
          <a:xfrm flipH="1">
            <a:off x="3969057" y="2004000"/>
            <a:ext cx="502509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9" name="Straight Arrow Connector 358"/>
          <p:cNvCxnSpPr>
            <a:stCxn id="351" idx="2"/>
          </p:cNvCxnSpPr>
          <p:nvPr/>
        </p:nvCxnSpPr>
        <p:spPr>
          <a:xfrm flipH="1">
            <a:off x="4194249" y="2004000"/>
            <a:ext cx="277317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0" name="Straight Arrow Connector 359"/>
          <p:cNvCxnSpPr>
            <a:stCxn id="351" idx="2"/>
          </p:cNvCxnSpPr>
          <p:nvPr/>
        </p:nvCxnSpPr>
        <p:spPr>
          <a:xfrm>
            <a:off x="4471566" y="2004000"/>
            <a:ext cx="63878" cy="7165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1" name="Straight Arrow Connector 360"/>
          <p:cNvCxnSpPr>
            <a:stCxn id="351" idx="2"/>
          </p:cNvCxnSpPr>
          <p:nvPr/>
        </p:nvCxnSpPr>
        <p:spPr>
          <a:xfrm>
            <a:off x="4471566" y="2004000"/>
            <a:ext cx="307495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2" name="Straight Arrow Connector 361"/>
          <p:cNvCxnSpPr>
            <a:stCxn id="351" idx="2"/>
          </p:cNvCxnSpPr>
          <p:nvPr/>
        </p:nvCxnSpPr>
        <p:spPr>
          <a:xfrm>
            <a:off x="4471566" y="2004000"/>
            <a:ext cx="526102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3" name="Straight Arrow Connector 362"/>
          <p:cNvCxnSpPr>
            <a:stCxn id="351" idx="2"/>
          </p:cNvCxnSpPr>
          <p:nvPr/>
        </p:nvCxnSpPr>
        <p:spPr>
          <a:xfrm>
            <a:off x="4471566" y="2004000"/>
            <a:ext cx="757556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4" name="Straight Arrow Connector 363"/>
          <p:cNvCxnSpPr>
            <a:stCxn id="351" idx="2"/>
          </p:cNvCxnSpPr>
          <p:nvPr/>
        </p:nvCxnSpPr>
        <p:spPr>
          <a:xfrm>
            <a:off x="4471566" y="2004000"/>
            <a:ext cx="1082258" cy="7093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5" name="Straight Arrow Connector 364"/>
          <p:cNvCxnSpPr>
            <a:stCxn id="351" idx="2"/>
          </p:cNvCxnSpPr>
          <p:nvPr/>
        </p:nvCxnSpPr>
        <p:spPr>
          <a:xfrm>
            <a:off x="4471566" y="2004000"/>
            <a:ext cx="1332429" cy="6995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6" name="Straight Arrow Connector 365"/>
          <p:cNvCxnSpPr>
            <a:stCxn id="351" idx="2"/>
          </p:cNvCxnSpPr>
          <p:nvPr/>
        </p:nvCxnSpPr>
        <p:spPr>
          <a:xfrm>
            <a:off x="4471566" y="2004000"/>
            <a:ext cx="1565953" cy="72467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7" name="Straight Arrow Connector 366"/>
          <p:cNvCxnSpPr>
            <a:stCxn id="351" idx="2"/>
          </p:cNvCxnSpPr>
          <p:nvPr/>
        </p:nvCxnSpPr>
        <p:spPr>
          <a:xfrm>
            <a:off x="4471566" y="2004000"/>
            <a:ext cx="1818065" cy="7033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8" name="Straight Arrow Connector 367"/>
          <p:cNvCxnSpPr>
            <a:stCxn id="351" idx="2"/>
          </p:cNvCxnSpPr>
          <p:nvPr/>
        </p:nvCxnSpPr>
        <p:spPr>
          <a:xfrm>
            <a:off x="4471566" y="2004000"/>
            <a:ext cx="2441087" cy="69652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9" name="Straight Arrow Connector 368"/>
          <p:cNvCxnSpPr>
            <a:stCxn id="351" idx="2"/>
          </p:cNvCxnSpPr>
          <p:nvPr/>
        </p:nvCxnSpPr>
        <p:spPr>
          <a:xfrm>
            <a:off x="4471566" y="2004000"/>
            <a:ext cx="2680911" cy="6999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0" name="Straight Arrow Connector 369"/>
          <p:cNvCxnSpPr>
            <a:stCxn id="351" idx="2"/>
          </p:cNvCxnSpPr>
          <p:nvPr/>
        </p:nvCxnSpPr>
        <p:spPr>
          <a:xfrm>
            <a:off x="4471566" y="2004000"/>
            <a:ext cx="2881746" cy="69454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1" name="Straight Arrow Connector 370"/>
          <p:cNvCxnSpPr>
            <a:stCxn id="351" idx="2"/>
          </p:cNvCxnSpPr>
          <p:nvPr/>
        </p:nvCxnSpPr>
        <p:spPr>
          <a:xfrm>
            <a:off x="4471566" y="2004000"/>
            <a:ext cx="3141362" cy="71196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Rounded Rectangle 49"/>
          <p:cNvSpPr/>
          <p:nvPr/>
        </p:nvSpPr>
        <p:spPr>
          <a:xfrm>
            <a:off x="8069910" y="2174374"/>
            <a:ext cx="2823377" cy="26808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158038" y="2813369"/>
            <a:ext cx="2639833" cy="1477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Each subarray is a row of mats, with each mat providing 8 bits of the DRAM atom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8135711" y="2534473"/>
            <a:ext cx="2639833" cy="20313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The Master </a:t>
            </a:r>
            <a:r>
              <a:rPr lang="en-US" sz="2000" b="1" dirty="0" err="1">
                <a:solidFill>
                  <a:schemeClr val="bg1"/>
                </a:solidFill>
              </a:rPr>
              <a:t>Wordline</a:t>
            </a:r>
            <a:r>
              <a:rPr lang="en-US" sz="2000" b="1" dirty="0">
                <a:solidFill>
                  <a:schemeClr val="bg1"/>
                </a:solidFill>
              </a:rPr>
              <a:t> is driven across the subarray, and the local </a:t>
            </a:r>
            <a:r>
              <a:rPr lang="en-US" sz="2000" b="1" dirty="0" err="1">
                <a:solidFill>
                  <a:schemeClr val="bg1"/>
                </a:solidFill>
              </a:rPr>
              <a:t>Wordline</a:t>
            </a:r>
            <a:r>
              <a:rPr lang="en-US" sz="2000" b="1" dirty="0">
                <a:solidFill>
                  <a:schemeClr val="bg1"/>
                </a:solidFill>
              </a:rPr>
              <a:t> drivers </a:t>
            </a:r>
            <a:r>
              <a:rPr lang="en-US" sz="2000" b="1" dirty="0" err="1">
                <a:solidFill>
                  <a:schemeClr val="bg1"/>
                </a:solidFill>
              </a:rPr>
              <a:t>redrive</a:t>
            </a:r>
            <a:r>
              <a:rPr lang="en-US" sz="2000" b="1" dirty="0">
                <a:solidFill>
                  <a:schemeClr val="bg1"/>
                </a:solidFill>
              </a:rPr>
              <a:t> the signal in each mat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8136400" y="2839172"/>
            <a:ext cx="2639833" cy="14219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Our proposal : selectively activate a subset of the mats </a:t>
            </a:r>
          </a:p>
        </p:txBody>
      </p:sp>
      <p:sp>
        <p:nvSpPr>
          <p:cNvPr id="319" name="Parallelogram 318"/>
          <p:cNvSpPr/>
          <p:nvPr/>
        </p:nvSpPr>
        <p:spPr>
          <a:xfrm>
            <a:off x="2915252" y="4291457"/>
            <a:ext cx="1002310" cy="263721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152622" y="5349502"/>
            <a:ext cx="2930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Column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+mn-ea"/>
              </a:rPr>
              <a:t>Muxes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 (4 x 8 bits)</a:t>
            </a:r>
          </a:p>
        </p:txBody>
      </p:sp>
      <p:cxnSp>
        <p:nvCxnSpPr>
          <p:cNvPr id="324" name="Straight Arrow Connector 323"/>
          <p:cNvCxnSpPr/>
          <p:nvPr/>
        </p:nvCxnSpPr>
        <p:spPr>
          <a:xfrm flipH="1" flipV="1">
            <a:off x="3695746" y="4555178"/>
            <a:ext cx="1513693" cy="98011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5" name="Rounded Rectangle 324"/>
          <p:cNvSpPr/>
          <p:nvPr/>
        </p:nvSpPr>
        <p:spPr>
          <a:xfrm>
            <a:off x="8069910" y="4881075"/>
            <a:ext cx="2823377" cy="9697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 we increase the per-mat bandwidth ?</a:t>
            </a:r>
          </a:p>
        </p:txBody>
      </p:sp>
    </p:spTree>
    <p:extLst>
      <p:ext uri="{BB962C8B-B14F-4D97-AF65-F5344CB8AC3E}">
        <p14:creationId xmlns:p14="http://schemas.microsoft.com/office/powerpoint/2010/main" val="26782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9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9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9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accel="20000" decel="7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accel="20000" decel="7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accel="20000" decel="7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6" presetClass="emph" presetSubtype="0" accel="20000" decel="7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5" dur="2000" fill="hold"/>
                                        <p:tgtEl>
                                          <p:spTgt spid="3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/>
      <p:bldP spid="321" grpId="2"/>
      <p:bldP spid="294" grpId="0"/>
      <p:bldP spid="294" grpId="1"/>
      <p:bldP spid="316" grpId="0"/>
      <p:bldP spid="316" grpId="1"/>
      <p:bldP spid="317" grpId="0"/>
      <p:bldP spid="322" grpId="0" animBg="1"/>
      <p:bldP spid="322" grpId="1" animBg="1"/>
      <p:bldP spid="348" grpId="0"/>
      <p:bldP spid="351" grpId="0"/>
      <p:bldP spid="351" grpId="1"/>
      <p:bldP spid="50" grpId="0" animBg="1"/>
      <p:bldP spid="53" grpId="0"/>
      <p:bldP spid="53" grpId="1"/>
      <p:bldP spid="372" grpId="0"/>
      <p:bldP spid="372" grpId="1"/>
      <p:bldP spid="373" grpId="0"/>
      <p:bldP spid="319" grpId="0" animBg="1"/>
      <p:bldP spid="323" grpId="0"/>
      <p:bldP spid="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/>
              <a:t>Increasing the per-mat bandwidth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High area overhead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05562" y="1708796"/>
            <a:ext cx="9649645" cy="188779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50980" y="1657594"/>
            <a:ext cx="9631478" cy="19389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Few metal layers in the DRAM process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	Area dictated by number of horizontal and vertical tracks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Increasing bandwidth per mat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	More metal tracks for data wires and latches in the periphery </a:t>
            </a:r>
          </a:p>
        </p:txBody>
      </p:sp>
      <p:sp>
        <p:nvSpPr>
          <p:cNvPr id="188" name="Right Arrow 187"/>
          <p:cNvSpPr/>
          <p:nvPr/>
        </p:nvSpPr>
        <p:spPr>
          <a:xfrm>
            <a:off x="1280767" y="2290447"/>
            <a:ext cx="314892" cy="2301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>
            <a:off x="1280767" y="3209019"/>
            <a:ext cx="314892" cy="2301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1147543" y="4860000"/>
            <a:ext cx="3930103" cy="10079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Challenge 1 : Reduced  per-transfer bandwidth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780099" y="4860000"/>
            <a:ext cx="3930103" cy="10079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Challenge 2: Higher Data Movement Energy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95659" y="4002023"/>
            <a:ext cx="7310741" cy="4188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Keep the per-mat bandwidth unchanged</a:t>
            </a:r>
          </a:p>
        </p:txBody>
      </p:sp>
    </p:spTree>
    <p:extLst>
      <p:ext uri="{BB962C8B-B14F-4D97-AF65-F5344CB8AC3E}">
        <p14:creationId xmlns:p14="http://schemas.microsoft.com/office/powerpoint/2010/main" val="37879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/>
      <p:bldP spid="188" grpId="0" animBg="1"/>
      <p:bldP spid="189" grpId="0" animBg="1"/>
      <p:bldP spid="194" grpId="0" animBg="1"/>
      <p:bldP spid="195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sz="4400" b="1" kern="0" dirty="0">
                <a:solidFill>
                  <a:schemeClr val="tx1"/>
                </a:solidFill>
              </a:rPr>
              <a:t>Challenge 1: Managing reduced per-transfer bandwidth</a:t>
            </a:r>
          </a:p>
        </p:txBody>
      </p:sp>
    </p:spTree>
    <p:extLst>
      <p:ext uri="{BB962C8B-B14F-4D97-AF65-F5344CB8AC3E}">
        <p14:creationId xmlns:p14="http://schemas.microsoft.com/office/powerpoint/2010/main" val="32901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b="1" dirty="0" err="1"/>
              <a:t>Subchannels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Parallel operations in the same bank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0" y="2160958"/>
            <a:ext cx="4826531" cy="3957161"/>
            <a:chOff x="2249759" y="1281113"/>
            <a:chExt cx="3348560" cy="3433065"/>
          </a:xfrm>
        </p:grpSpPr>
        <p:sp>
          <p:nvSpPr>
            <p:cNvPr id="59" name="Parallelogram 58"/>
            <p:cNvSpPr/>
            <p:nvPr/>
          </p:nvSpPr>
          <p:spPr>
            <a:xfrm>
              <a:off x="2249759" y="1281113"/>
              <a:ext cx="3348560" cy="3433065"/>
            </a:xfrm>
            <a:prstGeom prst="parallelogram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367" y="3586823"/>
              <a:ext cx="2251660" cy="85245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710568" y="3379041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…</a:t>
              </a: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2921157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3295149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3660777" y="4430602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4037557" y="4427814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4510363" y="4427814"/>
              <a:ext cx="262518" cy="93698"/>
            </a:xfrm>
            <a:prstGeom prst="parallelogram">
              <a:avLst>
                <a:gd name="adj" fmla="val 23600"/>
              </a:avLst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2505425" y="1406757"/>
              <a:ext cx="761650" cy="2743596"/>
            </a:xfrm>
            <a:prstGeom prst="parallelogram">
              <a:avLst>
                <a:gd name="adj" fmla="val 87945"/>
              </a:avLst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018459" y="4524300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H="1">
              <a:off x="3388187" y="4524300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3748645" y="45242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4129504" y="45117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4608865" y="4511799"/>
              <a:ext cx="32645" cy="134919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6232" y="2747971"/>
              <a:ext cx="2229948" cy="76980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9768" y="2037142"/>
              <a:ext cx="2229948" cy="76980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913" y="1336016"/>
              <a:ext cx="2212072" cy="761461"/>
            </a:xfrm>
            <a:prstGeom prst="rect">
              <a:avLst/>
            </a:prstGeom>
          </p:spPr>
        </p:pic>
        <p:cxnSp>
          <p:nvCxnSpPr>
            <p:cNvPr id="76" name="Straight Connector 75"/>
            <p:cNvCxnSpPr/>
            <p:nvPr/>
          </p:nvCxnSpPr>
          <p:spPr>
            <a:xfrm>
              <a:off x="3018459" y="4659219"/>
              <a:ext cx="1754422" cy="0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</p:cxnSp>
      </p:grpSp>
      <p:cxnSp>
        <p:nvCxnSpPr>
          <p:cNvPr id="92" name="Straight Connector 91"/>
          <p:cNvCxnSpPr/>
          <p:nvPr/>
        </p:nvCxnSpPr>
        <p:spPr>
          <a:xfrm>
            <a:off x="1686689" y="2326333"/>
            <a:ext cx="2833050" cy="11132"/>
          </a:xfrm>
          <a:prstGeom prst="line">
            <a:avLst/>
          </a:prstGeom>
          <a:noFill/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/>
          <p:nvPr/>
        </p:nvCxnSpPr>
        <p:spPr>
          <a:xfrm>
            <a:off x="1717467" y="2327256"/>
            <a:ext cx="442990" cy="0"/>
          </a:xfrm>
          <a:prstGeom prst="line">
            <a:avLst/>
          </a:prstGeom>
          <a:noFill/>
          <a:ln w="412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Straight Connector 53"/>
          <p:cNvCxnSpPr/>
          <p:nvPr/>
        </p:nvCxnSpPr>
        <p:spPr>
          <a:xfrm>
            <a:off x="1846341" y="2862477"/>
            <a:ext cx="160855" cy="3063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3" name="Straight Connector 92"/>
          <p:cNvCxnSpPr/>
          <p:nvPr/>
        </p:nvCxnSpPr>
        <p:spPr>
          <a:xfrm>
            <a:off x="790986" y="5157485"/>
            <a:ext cx="2833050" cy="11132"/>
          </a:xfrm>
          <a:prstGeom prst="line">
            <a:avLst/>
          </a:prstGeom>
          <a:noFill/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Connector 93"/>
          <p:cNvCxnSpPr/>
          <p:nvPr/>
        </p:nvCxnSpPr>
        <p:spPr>
          <a:xfrm>
            <a:off x="1938962" y="5168617"/>
            <a:ext cx="442990" cy="0"/>
          </a:xfrm>
          <a:prstGeom prst="line">
            <a:avLst/>
          </a:prstGeom>
          <a:noFill/>
          <a:ln w="412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5" name="Straight Connector 94"/>
          <p:cNvCxnSpPr/>
          <p:nvPr/>
        </p:nvCxnSpPr>
        <p:spPr>
          <a:xfrm>
            <a:off x="1858534" y="5555353"/>
            <a:ext cx="160855" cy="3063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4608906" y="5521418"/>
            <a:ext cx="223737" cy="36251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66460" y="2716693"/>
            <a:ext cx="4789818" cy="647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Subarrays can activate different rows simultaneously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11186" y="3417722"/>
            <a:ext cx="4789818" cy="6967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Subchannels</a:t>
            </a:r>
            <a:r>
              <a:rPr lang="en-US" sz="2000" dirty="0">
                <a:solidFill>
                  <a:schemeClr val="bg1"/>
                </a:solidFill>
              </a:rPr>
              <a:t> can read/write different DRAM atoms in parallel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66459" y="4198070"/>
            <a:ext cx="4789818" cy="62299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Aggregate data bandwidth across </a:t>
            </a:r>
            <a:r>
              <a:rPr lang="en-US" sz="2000" dirty="0" err="1">
                <a:solidFill>
                  <a:schemeClr val="bg1"/>
                </a:solidFill>
              </a:rPr>
              <a:t>subchannels</a:t>
            </a:r>
            <a:r>
              <a:rPr lang="en-US" sz="2000" dirty="0">
                <a:solidFill>
                  <a:schemeClr val="bg1"/>
                </a:solidFill>
              </a:rPr>
              <a:t> is the same as the baseline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66458" y="4948376"/>
            <a:ext cx="4789818" cy="66018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Implementation requires address latches to support parallel commands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966458" y="1982258"/>
            <a:ext cx="4789818" cy="647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Subchannel</a:t>
            </a:r>
            <a:r>
              <a:rPr lang="en-US" sz="2000" dirty="0">
                <a:solidFill>
                  <a:schemeClr val="bg1"/>
                </a:solidFill>
              </a:rPr>
              <a:t> : Narrow slice of the entire </a:t>
            </a:r>
            <a:r>
              <a:rPr lang="en-US" sz="2000" dirty="0" err="1">
                <a:solidFill>
                  <a:schemeClr val="bg1"/>
                </a:solidFill>
              </a:rPr>
              <a:t>datapath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3970" y="1638683"/>
            <a:ext cx="2756251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Subchannels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3042096" y="1980315"/>
            <a:ext cx="534085" cy="22678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2"/>
          </p:cNvCxnSpPr>
          <p:nvPr/>
        </p:nvCxnSpPr>
        <p:spPr>
          <a:xfrm flipH="1">
            <a:off x="2100673" y="1980315"/>
            <a:ext cx="941423" cy="24629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</p:cNvCxnSpPr>
          <p:nvPr/>
        </p:nvCxnSpPr>
        <p:spPr>
          <a:xfrm flipH="1">
            <a:off x="2521697" y="1980315"/>
            <a:ext cx="520399" cy="27725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2"/>
          </p:cNvCxnSpPr>
          <p:nvPr/>
        </p:nvCxnSpPr>
        <p:spPr>
          <a:xfrm flipH="1">
            <a:off x="2942575" y="1980315"/>
            <a:ext cx="99521" cy="24028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</p:cNvCxnSpPr>
          <p:nvPr/>
        </p:nvCxnSpPr>
        <p:spPr>
          <a:xfrm>
            <a:off x="3042096" y="1980315"/>
            <a:ext cx="1191701" cy="22678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2.38683E-6 L -0.01374 0.08899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4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7.40741E-7 1.44033E-6 L -0.01143 0.06687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" y="3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8000" accel="50000" decel="50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463E-6 1.02881E-6 L -2.5463E-6 0.00026 C -2.5463E-6 0.00154 -0.00014 0.00309 -0.00029 0.00489 C -0.00043 0.00643 -0.00058 0.00849 -0.00101 0.01003 C -0.00115 0.0126 -0.00115 0.01492 -0.0013 0.01749 C -0.0013 0.01826 -0.0013 0.01903 -0.00173 0.01955 C -0.00318 0.02212 -0.00275 0.01852 -0.00275 0.02135 L 0.00651 0.02186 L -0.0719 0.48122 " pathEditMode="relative" rAng="0" ptsTypes="AAAAAAAAA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" y="240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800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043 4.23868E-6 L -0.00347 0.02006 L 0.02836 0.02006 L 0.02488 0.04501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" y="223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10" grpId="0"/>
    </p:bld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BB8669087B84586279FC58A8C3583" ma:contentTypeVersion="0" ma:contentTypeDescription="Create a new document." ma:contentTypeScope="" ma:versionID="3455950fd51db61e955f54a31c2d254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AD7AE35-2322-4660-B7FB-DC30F8DBC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85848</TotalTime>
  <Words>1097</Words>
  <Application>Microsoft Office PowerPoint</Application>
  <PresentationFormat>Custom</PresentationFormat>
  <Paragraphs>416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Century Gothic</vt:lpstr>
      <vt:lpstr>Trebuchet MS</vt:lpstr>
      <vt:lpstr>Wingdings</vt:lpstr>
      <vt:lpstr>Title &amp; Bullet</vt:lpstr>
      <vt:lpstr>Architecting an Energy-Efficient DRAM System for GPUs</vt:lpstr>
      <vt:lpstr>Motivation</vt:lpstr>
      <vt:lpstr>HBM2 Energy Consumption</vt:lpstr>
      <vt:lpstr>Low Row Locality in GPU Applications</vt:lpstr>
      <vt:lpstr>DRAM Bank Architecture</vt:lpstr>
      <vt:lpstr>Row Activation</vt:lpstr>
      <vt:lpstr>Increasing the per-mat bandwidth</vt:lpstr>
      <vt:lpstr>PowerPoint Presentation</vt:lpstr>
      <vt:lpstr>Subchannels</vt:lpstr>
      <vt:lpstr>Managing subchannels</vt:lpstr>
      <vt:lpstr>PowerPoint Presentation</vt:lpstr>
      <vt:lpstr>Datapath energy</vt:lpstr>
      <vt:lpstr>Datapath Energy</vt:lpstr>
      <vt:lpstr>Data Transfer</vt:lpstr>
      <vt:lpstr>Data Transfer</vt:lpstr>
      <vt:lpstr>Reduced Switching Order</vt:lpstr>
      <vt:lpstr>PowerPoint Presentation</vt:lpstr>
      <vt:lpstr>Methodology</vt:lpstr>
      <vt:lpstr>DRAM Energy Consumption</vt:lpstr>
      <vt:lpstr>GPU Performance</vt:lpstr>
      <vt:lpstr>Summary</vt:lpstr>
      <vt:lpstr>PowerPoint Presentation</vt:lpstr>
      <vt:lpstr>PowerPoint Presentation</vt:lpstr>
      <vt:lpstr>Graphics applications </vt:lpstr>
      <vt:lpstr>Graphics applications </vt:lpstr>
      <vt:lpstr>Local Wordline Driver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Niladrish Chatterjee</cp:lastModifiedBy>
  <cp:revision>4009</cp:revision>
  <cp:lastPrinted>2017-02-03T20:51:49Z</cp:lastPrinted>
  <dcterms:created xsi:type="dcterms:W3CDTF">2008-01-24T03:11:41Z</dcterms:created>
  <dcterms:modified xsi:type="dcterms:W3CDTF">2017-02-16T17:51:45Z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0x010100B62BB8669087B84586279FC58A8C3583</vt:lpwstr>
  </property>
</Properties>
</file>